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57" r:id="rId7"/>
    <p:sldId id="259" r:id="rId8"/>
    <p:sldId id="260" r:id="rId9"/>
    <p:sldId id="261" r:id="rId10"/>
    <p:sldId id="277" r:id="rId11"/>
    <p:sldId id="278" r:id="rId12"/>
    <p:sldId id="262" r:id="rId13"/>
    <p:sldId id="263" r:id="rId14"/>
    <p:sldId id="264" r:id="rId15"/>
    <p:sldId id="265" r:id="rId16"/>
    <p:sldId id="279" r:id="rId17"/>
    <p:sldId id="280" r:id="rId18"/>
    <p:sldId id="266" r:id="rId19"/>
    <p:sldId id="267" r:id="rId20"/>
    <p:sldId id="268" r:id="rId21"/>
    <p:sldId id="269" r:id="rId22"/>
    <p:sldId id="281" r:id="rId23"/>
    <p:sldId id="282" r:id="rId24"/>
    <p:sldId id="283" r:id="rId25"/>
    <p:sldId id="284" r:id="rId26"/>
    <p:sldId id="270" r:id="rId27"/>
    <p:sldId id="272" r:id="rId28"/>
    <p:sldId id="273" r:id="rId29"/>
    <p:sldId id="274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joKH5t5KW281/zNT3atF9LRgDlK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241544-D5AB-C207-9775-AD9CCD65AF62}" name="Jamie Sim" initials="JS" userId="S::sjamie@esplanade.com::5f7f8aaa-b09a-4d1d-a0ef-898bde325e05" providerId="AD"/>
  <p188:author id="{E8107345-637E-9D6E-504D-E67FE770C601}" name="Sara Joan Fang" initials="SJF" userId="S::fsara@esplanade.com::fb28f1b5-a87c-4389-80c3-9dd53e621e9f" providerId="AD"/>
  <p188:author id="{269D4C68-DC6E-6CE6-ECD0-04A82E95E388}" name="Brenda Ong" initials="BO" userId="S::obrenda@esplanade.com::a2ddc987-5925-405d-ae9b-9e85a97c0034" providerId="AD"/>
  <p188:author id="{2978CCD4-C791-6F4C-49DE-A98DCE22558E}" name="Rachel Lim" initials="RL" userId="S::lrachel@esplanade.com::f30ae505-5094-43fc-983f-5e9d942e495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ehara Khan Sahib" initials="ZKS" lastIdx="6" clrIdx="0">
    <p:extLst>
      <p:ext uri="{19B8F6BF-5375-455C-9EA6-DF929625EA0E}">
        <p15:presenceInfo xmlns:p15="http://schemas.microsoft.com/office/powerpoint/2012/main" userId="S::kzehara@esplanade.com::881300d9-5217-4406-81b2-295e3286fa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179C3-C369-4E48-BFFD-4EDE8230CDF7}" v="2" dt="2022-06-30T03:46:00.179"/>
    <p1510:client id="{C22BA097-3ED3-BA4C-9825-D23CD8523A94}" v="2" dt="2022-06-30T16:50:15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420" autoAdjust="0"/>
    <p:restoredTop sz="89141" autoAdjust="0"/>
  </p:normalViewPr>
  <p:slideViewPr>
    <p:cSldViewPr snapToGrid="0" snapToObjects="1">
      <p:cViewPr varScale="1">
        <p:scale>
          <a:sx n="41" d="100"/>
          <a:sy n="41" d="100"/>
        </p:scale>
        <p:origin x="200" y="132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 dirty="0"/>
              <a:t>https://</a:t>
            </a:r>
            <a:r>
              <a:rPr lang="en-SG" dirty="0" err="1"/>
              <a:t>youtu.be</a:t>
            </a:r>
            <a:r>
              <a:rPr lang="en-SG" dirty="0"/>
              <a:t>/wLoPelxUx4k</a:t>
            </a:r>
            <a:endParaRPr dirty="0"/>
          </a:p>
        </p:txBody>
      </p:sp>
      <p:sp>
        <p:nvSpPr>
          <p:cNvPr id="155" name="Google Shape;155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933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665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be1c43e10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g12be1c43e1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dirty="0"/>
              <a:t>https://youtu.be/WEA2KhqOgv8</a:t>
            </a:r>
            <a:endParaRPr dirty="0"/>
          </a:p>
        </p:txBody>
      </p:sp>
      <p:sp>
        <p:nvSpPr>
          <p:cNvPr id="229" name="Google Shape;2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7441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dirty="0"/>
              <a:t>https://youtu.be/AZC0BKbUOs8</a:t>
            </a:r>
            <a:endParaRPr dirty="0"/>
          </a:p>
        </p:txBody>
      </p:sp>
      <p:sp>
        <p:nvSpPr>
          <p:cNvPr id="229" name="Google Shape;2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7559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dirty="0"/>
              <a:t>https://youtu.be/UqndDXby7pw</a:t>
            </a:r>
            <a:endParaRPr dirty="0"/>
          </a:p>
        </p:txBody>
      </p:sp>
      <p:sp>
        <p:nvSpPr>
          <p:cNvPr id="229" name="Google Shape;2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3612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dirty="0"/>
              <a:t>https://youtu.be/NBawqgRjFAI</a:t>
            </a:r>
            <a:endParaRPr dirty="0"/>
          </a:p>
        </p:txBody>
      </p:sp>
      <p:sp>
        <p:nvSpPr>
          <p:cNvPr id="229" name="Google Shape;2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9985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2be1c43e1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12be1c43e1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g12be1c43e1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86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35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2f8fd1cb7_2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(a) </a:t>
            </a:r>
            <a:r>
              <a:rPr lang="en-US" sz="1200" b="1" dirty="0"/>
              <a:t>River flows In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(b) </a:t>
            </a:r>
            <a:r>
              <a:rPr lang="en-US" sz="1200" b="1" dirty="0"/>
              <a:t>look down - les miserable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(c) </a:t>
            </a:r>
            <a:r>
              <a:rPr lang="en-US" sz="1200" b="1" dirty="0"/>
              <a:t>Dynamite - BTS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" name="Google Shape;155;g132f8fd1cb7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mp3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5.mp3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T5Ov4i52lc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hyperlink" Target="http://www.youtube.com/watch?v=xT5Ov4i52lc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T5Ov4i52lc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hyperlink" Target="http://www.youtube.com/watch?v=xT5Ov4i52l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youtu.be/WEA2KhqOgv8" TargetMode="Externa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youtu.be/AZC0BKbUOs8" TargetMode="Externa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youtu.be/UqndDXby7pw" TargetMode="Externa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NBawqgRjFAI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dingyimusic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ay2s9j4RL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EA7D5C-E0CA-F08C-6E20-B8F4C9923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948" y="978461"/>
            <a:ext cx="8334105" cy="58795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/>
          <p:nvPr/>
        </p:nvSpPr>
        <p:spPr>
          <a:xfrm>
            <a:off x="0" y="1660018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1413721" y="144274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 dirty="0">
                <a:solidFill>
                  <a:srgbClr val="434343"/>
                </a:solidFill>
              </a:rPr>
              <a:t>Harmony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is the sound of two or more notes heard simultaneously</a:t>
            </a:r>
            <a:endParaRPr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1"/>
          </p:nvPr>
        </p:nvSpPr>
        <p:spPr>
          <a:xfrm>
            <a:off x="1362473" y="2442874"/>
            <a:ext cx="63060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600" dirty="0">
                <a:solidFill>
                  <a:srgbClr val="434343"/>
                </a:solidFill>
              </a:rPr>
              <a:t>Match what you hear to the EMOJI </a:t>
            </a:r>
            <a:endParaRPr sz="2600" dirty="0">
              <a:solidFill>
                <a:srgbClr val="434343"/>
              </a:solidFill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09070" y="3201476"/>
            <a:ext cx="1481777" cy="14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99025" y="5123914"/>
            <a:ext cx="1332450" cy="142434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 txBox="1"/>
          <p:nvPr/>
        </p:nvSpPr>
        <p:spPr>
          <a:xfrm>
            <a:off x="1547799" y="5714052"/>
            <a:ext cx="1275300" cy="709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143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</a:t>
            </a:r>
            <a:endParaRPr dirty="0"/>
          </a:p>
        </p:txBody>
      </p:sp>
      <p:sp>
        <p:nvSpPr>
          <p:cNvPr id="164" name="Google Shape;164;p24"/>
          <p:cNvSpPr txBox="1"/>
          <p:nvPr/>
        </p:nvSpPr>
        <p:spPr>
          <a:xfrm>
            <a:off x="1586351" y="3707025"/>
            <a:ext cx="1275300" cy="708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Minor</a:t>
            </a:r>
            <a:endParaRPr/>
          </a:p>
        </p:txBody>
      </p:sp>
      <p:cxnSp>
        <p:nvCxnSpPr>
          <p:cNvPr id="165" name="Google Shape;165;p24"/>
          <p:cNvCxnSpPr/>
          <p:nvPr/>
        </p:nvCxnSpPr>
        <p:spPr>
          <a:xfrm>
            <a:off x="3870363" y="3992450"/>
            <a:ext cx="2517900" cy="184170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" name="Google Shape;166;p24"/>
          <p:cNvCxnSpPr/>
          <p:nvPr/>
        </p:nvCxnSpPr>
        <p:spPr>
          <a:xfrm rot="10800000" flipH="1">
            <a:off x="3749586" y="4011943"/>
            <a:ext cx="2290200" cy="1802700"/>
          </a:xfrm>
          <a:prstGeom prst="straightConnector1">
            <a:avLst/>
          </a:prstGeom>
          <a:noFill/>
          <a:ln w="9525" cap="flat" cmpd="sng">
            <a:solidFill>
              <a:srgbClr val="EB792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7" name="Google Shape;167;p24"/>
          <p:cNvSpPr txBox="1"/>
          <p:nvPr/>
        </p:nvSpPr>
        <p:spPr>
          <a:xfrm>
            <a:off x="6743820" y="4500081"/>
            <a:ext cx="102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Happy</a:t>
            </a:r>
            <a:endParaRPr/>
          </a:p>
        </p:txBody>
      </p:sp>
      <p:sp>
        <p:nvSpPr>
          <p:cNvPr id="168" name="Google Shape;168;p24"/>
          <p:cNvSpPr txBox="1"/>
          <p:nvPr/>
        </p:nvSpPr>
        <p:spPr>
          <a:xfrm>
            <a:off x="6738307" y="6452804"/>
            <a:ext cx="102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Sad</a:t>
            </a:r>
            <a:endParaRPr/>
          </a:p>
        </p:txBody>
      </p:sp>
      <p:pic>
        <p:nvPicPr>
          <p:cNvPr id="2" name="ear-training-game-for-kids-challenge-major-and-minor-chords (1).mp3" descr="ear-training-game-for-kids-challenge-major-and-minor-chords (1).mp3">
            <a:hlinkClick r:id="" action="ppaction://media"/>
            <a:extLst>
              <a:ext uri="{FF2B5EF4-FFF2-40B4-BE49-F238E27FC236}">
                <a16:creationId xmlns:a16="http://schemas.microsoft.com/office/drawing/2014/main" id="{3B18C6D4-D50E-3E4D-997E-0131D8F19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42718" y="3690837"/>
            <a:ext cx="812800" cy="812800"/>
          </a:xfrm>
          <a:prstGeom prst="rect">
            <a:avLst/>
          </a:prstGeom>
        </p:spPr>
      </p:pic>
      <p:pic>
        <p:nvPicPr>
          <p:cNvPr id="3" name="ear-training-game-for-kids-challenge-major-and-minor-chords.mp3" descr="ear-training-game-for-kids-challenge-major-and-minor-chords.mp3">
            <a:hlinkClick r:id="" action="ppaction://media"/>
            <a:extLst>
              <a:ext uri="{FF2B5EF4-FFF2-40B4-BE49-F238E27FC236}">
                <a16:creationId xmlns:a16="http://schemas.microsoft.com/office/drawing/2014/main" id="{88F7FC22-5697-7149-8CA6-2D6793FBAF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42858" y="5627206"/>
            <a:ext cx="812800" cy="812800"/>
          </a:xfrm>
          <a:prstGeom prst="rect">
            <a:avLst/>
          </a:prstGeom>
        </p:spPr>
      </p:pic>
      <p:pic>
        <p:nvPicPr>
          <p:cNvPr id="16" name="Google Shape;90;p1">
            <a:extLst>
              <a:ext uri="{FF2B5EF4-FFF2-40B4-BE49-F238E27FC236}">
                <a16:creationId xmlns:a16="http://schemas.microsoft.com/office/drawing/2014/main" id="{A11E3D94-DD8F-4EA8-7592-23DBC78BC60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/>
          <p:nvPr/>
        </p:nvSpPr>
        <p:spPr>
          <a:xfrm>
            <a:off x="0" y="1660018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1348500" y="1747821"/>
            <a:ext cx="105156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 dirty="0">
                <a:solidFill>
                  <a:srgbClr val="434343"/>
                </a:solidFill>
              </a:rPr>
              <a:t>Tempo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the rate or speed of the song  </a:t>
            </a:r>
            <a:endParaRPr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1679" y="4906537"/>
            <a:ext cx="3766812" cy="1915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3001" y="5148257"/>
            <a:ext cx="2349900" cy="152053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>
            <a:spLocks noGrp="1"/>
          </p:cNvSpPr>
          <p:nvPr>
            <p:ph type="body" idx="1"/>
          </p:nvPr>
        </p:nvSpPr>
        <p:spPr>
          <a:xfrm>
            <a:off x="4687340" y="3839735"/>
            <a:ext cx="2349900" cy="1322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en-US" sz="2000" b="1" i="1" dirty="0"/>
              <a:t>Andante</a:t>
            </a:r>
            <a:endParaRPr sz="2000" b="1" i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en-US" sz="2000" dirty="0"/>
              <a:t>Walking pace</a:t>
            </a:r>
          </a:p>
        </p:txBody>
      </p:sp>
      <p:sp>
        <p:nvSpPr>
          <p:cNvPr id="183" name="Google Shape;183;p25"/>
          <p:cNvSpPr txBox="1">
            <a:spLocks noGrp="1"/>
          </p:cNvSpPr>
          <p:nvPr>
            <p:ph type="body" idx="1"/>
          </p:nvPr>
        </p:nvSpPr>
        <p:spPr>
          <a:xfrm>
            <a:off x="7953265" y="3817172"/>
            <a:ext cx="2478300" cy="1306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 b="1" i="1" dirty="0"/>
              <a:t>Allegro</a:t>
            </a:r>
            <a:endParaRPr sz="2000" b="1" i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 dirty="0"/>
              <a:t>Fast,</a:t>
            </a:r>
            <a:r>
              <a:rPr lang="en-US" altLang="zh-CN" sz="2000" dirty="0"/>
              <a:t> lively</a:t>
            </a:r>
          </a:p>
        </p:txBody>
      </p:sp>
      <p:pic>
        <p:nvPicPr>
          <p:cNvPr id="184" name="Google Shape;18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324611" y="4767862"/>
            <a:ext cx="1271779" cy="225471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9;p25">
            <a:extLst>
              <a:ext uri="{FF2B5EF4-FFF2-40B4-BE49-F238E27FC236}">
                <a16:creationId xmlns:a16="http://schemas.microsoft.com/office/drawing/2014/main" id="{3A051F02-34C7-F807-4D71-A497FD4E1704}"/>
              </a:ext>
            </a:extLst>
          </p:cNvPr>
          <p:cNvSpPr txBox="1">
            <a:spLocks/>
          </p:cNvSpPr>
          <p:nvPr/>
        </p:nvSpPr>
        <p:spPr>
          <a:xfrm>
            <a:off x="1323393" y="3817172"/>
            <a:ext cx="2910300" cy="123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SzPct val="64285"/>
              <a:buFont typeface="Arial"/>
              <a:buNone/>
            </a:pPr>
            <a:r>
              <a:rPr lang="en-US" sz="2000" b="1" i="1" dirty="0"/>
              <a:t>Grave </a:t>
            </a:r>
          </a:p>
          <a:p>
            <a:pPr marL="114300" indent="0" algn="ctr">
              <a:buSzPct val="64285"/>
              <a:buFont typeface="Arial"/>
              <a:buNone/>
            </a:pPr>
            <a:r>
              <a:rPr lang="en-US" sz="2000" dirty="0"/>
              <a:t>Slow and solemn mood </a:t>
            </a:r>
          </a:p>
        </p:txBody>
      </p:sp>
      <p:pic>
        <p:nvPicPr>
          <p:cNvPr id="11" name="Google Shape;90;p1">
            <a:extLst>
              <a:ext uri="{FF2B5EF4-FFF2-40B4-BE49-F238E27FC236}">
                <a16:creationId xmlns:a16="http://schemas.microsoft.com/office/drawing/2014/main" id="{83EADCED-C9E8-B38C-295B-B18A80D3441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9;p25">
            <a:extLst>
              <a:ext uri="{FF2B5EF4-FFF2-40B4-BE49-F238E27FC236}">
                <a16:creationId xmlns:a16="http://schemas.microsoft.com/office/drawing/2014/main" id="{2E9CA1EE-A55E-502E-26B6-4512589AF73D}"/>
              </a:ext>
            </a:extLst>
          </p:cNvPr>
          <p:cNvSpPr txBox="1">
            <a:spLocks/>
          </p:cNvSpPr>
          <p:nvPr/>
        </p:nvSpPr>
        <p:spPr>
          <a:xfrm>
            <a:off x="1263172" y="2476453"/>
            <a:ext cx="9482221" cy="123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SzPct val="64285"/>
              <a:buFont typeface="Arial"/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you know?</a:t>
            </a:r>
          </a:p>
          <a:p>
            <a:pPr marL="114300" indent="0">
              <a:buSzPct val="64285"/>
              <a:buFont typeface="Arial"/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Musicians use “musical language” to communicate. </a:t>
            </a:r>
          </a:p>
          <a:p>
            <a:pPr marL="114300" indent="0">
              <a:buSzPct val="64285"/>
              <a:buFont typeface="Arial"/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Today we are going to learn three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Italian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terms describing tempo.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A77123-0A45-C239-5B15-D56FE79ACC10}"/>
              </a:ext>
            </a:extLst>
          </p:cNvPr>
          <p:cNvSpPr/>
          <p:nvPr/>
        </p:nvSpPr>
        <p:spPr>
          <a:xfrm>
            <a:off x="2216728" y="3922910"/>
            <a:ext cx="1219200" cy="3879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6EAA38-E881-4372-473A-EF564D20827B}"/>
              </a:ext>
            </a:extLst>
          </p:cNvPr>
          <p:cNvSpPr/>
          <p:nvPr/>
        </p:nvSpPr>
        <p:spPr>
          <a:xfrm>
            <a:off x="5234855" y="3922910"/>
            <a:ext cx="1219200" cy="3879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9DA05C-CD4A-790F-1CDA-E79C4E9F3A3A}"/>
              </a:ext>
            </a:extLst>
          </p:cNvPr>
          <p:cNvSpPr/>
          <p:nvPr/>
        </p:nvSpPr>
        <p:spPr>
          <a:xfrm>
            <a:off x="8579335" y="3922910"/>
            <a:ext cx="1219200" cy="3879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A3655E-DBD8-4FF7-7875-8518C6518914}"/>
              </a:ext>
            </a:extLst>
          </p:cNvPr>
          <p:cNvCxnSpPr/>
          <p:nvPr/>
        </p:nvCxnSpPr>
        <p:spPr>
          <a:xfrm flipH="1">
            <a:off x="3435928" y="3607837"/>
            <a:ext cx="2404802" cy="462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775012-CBC0-0C5A-25F9-2F6CBC88CE20}"/>
              </a:ext>
            </a:extLst>
          </p:cNvPr>
          <p:cNvCxnSpPr/>
          <p:nvPr/>
        </p:nvCxnSpPr>
        <p:spPr>
          <a:xfrm>
            <a:off x="5840730" y="3607837"/>
            <a:ext cx="0" cy="344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D47BCF-D779-A2CE-66B2-7FEE7C603719}"/>
              </a:ext>
            </a:extLst>
          </p:cNvPr>
          <p:cNvCxnSpPr>
            <a:cxnSpLocks/>
          </p:cNvCxnSpPr>
          <p:nvPr/>
        </p:nvCxnSpPr>
        <p:spPr>
          <a:xfrm>
            <a:off x="5816239" y="3607837"/>
            <a:ext cx="2763096" cy="541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/>
          <p:nvPr/>
        </p:nvSpPr>
        <p:spPr>
          <a:xfrm>
            <a:off x="0" y="1660018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1205033" y="165644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 dirty="0">
                <a:solidFill>
                  <a:srgbClr val="434343"/>
                </a:solidFill>
              </a:rPr>
              <a:t>Rhythm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SG" sz="2000" i="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music's pattern in time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>
            <a:off x="1062124" y="2651774"/>
            <a:ext cx="9742509" cy="237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>
                <a:solidFill>
                  <a:srgbClr val="434343"/>
                </a:solidFill>
              </a:rPr>
              <a:t>A slow beat tells that something sad or depressing is occurring, very fast beating has to do with excitement, while a dreamy rhythm with occasional upbeats can be a sign of love or joy.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>
                <a:solidFill>
                  <a:srgbClr val="434343"/>
                </a:solidFill>
              </a:rPr>
              <a:t>In this performance, you will see how rhythms determine the movements of the animals! 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195" name="Google Shape;195;p26"/>
          <p:cNvSpPr txBox="1"/>
          <p:nvPr/>
        </p:nvSpPr>
        <p:spPr>
          <a:xfrm>
            <a:off x="1062124" y="5157104"/>
            <a:ext cx="4060500" cy="17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Let’s check out this example. </a:t>
            </a:r>
            <a:r>
              <a:rPr lang="en-US" sz="24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Identify one</a:t>
            </a:r>
            <a:r>
              <a:rPr lang="en-US" sz="24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sng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mov</a:t>
            </a:r>
            <a:r>
              <a:rPr lang="en-US" sz="2400" u="sng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ement</a:t>
            </a:r>
            <a:r>
              <a:rPr lang="en-US" sz="24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that suits this rhythm. </a:t>
            </a:r>
            <a:endParaRPr sz="1200" dirty="0">
              <a:solidFill>
                <a:srgbClr val="434343"/>
              </a:solidFill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6302237" y="4840048"/>
            <a:ext cx="14513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3E6EC2"/>
                </a:solidFill>
                <a:latin typeface="Arial"/>
                <a:ea typeface="Arial"/>
                <a:cs typeface="Arial"/>
                <a:sym typeface="Arial"/>
              </a:rPr>
              <a:t>Crawling</a:t>
            </a:r>
            <a:endParaRPr dirty="0">
              <a:solidFill>
                <a:srgbClr val="3E6EC2"/>
              </a:solidFill>
            </a:endParaRPr>
          </a:p>
        </p:txBody>
      </p:sp>
      <p:sp>
        <p:nvSpPr>
          <p:cNvPr id="197" name="Google Shape;197;p26"/>
          <p:cNvSpPr txBox="1"/>
          <p:nvPr/>
        </p:nvSpPr>
        <p:spPr>
          <a:xfrm>
            <a:off x="6302237" y="5305676"/>
            <a:ext cx="105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3E6EC2"/>
                </a:solidFill>
                <a:latin typeface="Arial"/>
                <a:ea typeface="Arial"/>
                <a:cs typeface="Arial"/>
                <a:sym typeface="Arial"/>
              </a:rPr>
              <a:t>Flying</a:t>
            </a:r>
            <a:endParaRPr dirty="0">
              <a:solidFill>
                <a:srgbClr val="3E6EC2"/>
              </a:solidFill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6281413" y="5774385"/>
            <a:ext cx="16022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3E6EC2"/>
                </a:solidFill>
              </a:rPr>
              <a:t>Galloping</a:t>
            </a:r>
            <a:r>
              <a:rPr lang="en-US" sz="2400" b="0" i="0" u="none" strike="noStrike" cap="none" dirty="0">
                <a:solidFill>
                  <a:srgbClr val="3E6EC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rgbClr val="3E6EC2"/>
              </a:solidFill>
            </a:endParaRPr>
          </a:p>
        </p:txBody>
      </p:sp>
      <p:pic>
        <p:nvPicPr>
          <p:cNvPr id="2" name="animal-carnival-and-insect-world.mp3" descr="animal-carnival-and-insect-world.mp3">
            <a:hlinkClick r:id="" action="ppaction://media"/>
            <a:extLst>
              <a:ext uri="{FF2B5EF4-FFF2-40B4-BE49-F238E27FC236}">
                <a16:creationId xmlns:a16="http://schemas.microsoft.com/office/drawing/2014/main" id="{CD412259-A1FB-E944-B661-AC47EE643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4158" y="5551531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FBDEBB-1818-8E4A-A36C-88BE0CD7C652}"/>
              </a:ext>
            </a:extLst>
          </p:cNvPr>
          <p:cNvSpPr txBox="1"/>
          <p:nvPr/>
        </p:nvSpPr>
        <p:spPr>
          <a:xfrm>
            <a:off x="6665825" y="6244018"/>
            <a:ext cx="5526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Teachers to invite students to explain why they chose the movement </a:t>
            </a:r>
          </a:p>
        </p:txBody>
      </p:sp>
      <p:pic>
        <p:nvPicPr>
          <p:cNvPr id="12" name="Google Shape;90;p1">
            <a:extLst>
              <a:ext uri="{FF2B5EF4-FFF2-40B4-BE49-F238E27FC236}">
                <a16:creationId xmlns:a16="http://schemas.microsoft.com/office/drawing/2014/main" id="{EEFC1E44-3F8E-1DF7-71E2-E119F859517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/>
          <p:nvPr/>
        </p:nvSpPr>
        <p:spPr>
          <a:xfrm>
            <a:off x="0" y="1660018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1205033" y="165644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 dirty="0">
                <a:solidFill>
                  <a:srgbClr val="434343"/>
                </a:solidFill>
              </a:rPr>
              <a:t>Melody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is the tune   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>
            <a:off x="1062125" y="2433895"/>
            <a:ext cx="631403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indent="0">
              <a:buNone/>
            </a:pPr>
            <a:r>
              <a:rPr lang="en-SG" sz="2400" dirty="0"/>
              <a:t>It is the part of the music that you often find yourself singing or humming along with. </a:t>
            </a:r>
            <a:r>
              <a:rPr lang="en-US" altLang="zh-CN" sz="2400" dirty="0"/>
              <a:t>It</a:t>
            </a:r>
            <a:r>
              <a:rPr lang="en-US" sz="2400" dirty="0"/>
              <a:t> is used as an expression of emotions.</a:t>
            </a:r>
            <a:endParaRPr lang="en-SG" sz="2400" dirty="0"/>
          </a:p>
        </p:txBody>
      </p:sp>
      <p:sp>
        <p:nvSpPr>
          <p:cNvPr id="195" name="Google Shape;195;p26"/>
          <p:cNvSpPr txBox="1"/>
          <p:nvPr/>
        </p:nvSpPr>
        <p:spPr>
          <a:xfrm>
            <a:off x="1205033" y="4113182"/>
            <a:ext cx="8488274" cy="17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SG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create! </a:t>
            </a:r>
            <a:endParaRPr lang="en-SG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SG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will now invite a few classmates to hum a melody that last at least 5 secs. The melody can be from your favourite song, or you can create your own! </a:t>
            </a:r>
            <a:endParaRPr lang="en-SG" sz="24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FBDEBB-1818-8E4A-A36C-88BE0CD7C652}"/>
              </a:ext>
            </a:extLst>
          </p:cNvPr>
          <p:cNvSpPr txBox="1"/>
          <p:nvPr/>
        </p:nvSpPr>
        <p:spPr>
          <a:xfrm>
            <a:off x="6665825" y="6244018"/>
            <a:ext cx="5526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*Teachers to invite 2 to 3 students to hum a melody line, all melodies to be encouraged and appreciated. </a:t>
            </a:r>
            <a:endParaRPr lang="en-SG" dirty="0">
              <a:effectLst/>
            </a:endParaRPr>
          </a:p>
        </p:txBody>
      </p:sp>
      <p:pic>
        <p:nvPicPr>
          <p:cNvPr id="12" name="Google Shape;90;p1">
            <a:extLst>
              <a:ext uri="{FF2B5EF4-FFF2-40B4-BE49-F238E27FC236}">
                <a16:creationId xmlns:a16="http://schemas.microsoft.com/office/drawing/2014/main" id="{EEFC1E44-3F8E-1DF7-71E2-E119F85951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artoon music Vectors &amp; Illustrations for Free Download | Freepik">
            <a:extLst>
              <a:ext uri="{FF2B5EF4-FFF2-40B4-BE49-F238E27FC236}">
                <a16:creationId xmlns:a16="http://schemas.microsoft.com/office/drawing/2014/main" id="{276A3DA1-2564-A7D4-AB9B-AF1644C32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59" y="2032814"/>
            <a:ext cx="4627947" cy="188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47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/>
          <p:nvPr/>
        </p:nvSpPr>
        <p:spPr>
          <a:xfrm>
            <a:off x="0" y="165644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1205033" y="165644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 dirty="0">
                <a:solidFill>
                  <a:srgbClr val="434343"/>
                </a:solidFill>
              </a:rPr>
              <a:t>Pitch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is how high or low a note sounds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>
            <a:off x="1205033" y="2550161"/>
            <a:ext cx="10005269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>
                <a:solidFill>
                  <a:schemeClr val="tx1"/>
                </a:solidFill>
              </a:rPr>
              <a:t>Low-pitch sounds evoke darkness, sadness, and tension.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>
                <a:solidFill>
                  <a:schemeClr val="tx1"/>
                </a:solidFill>
              </a:rPr>
              <a:t>High-pitch sounds make us feel happy.</a:t>
            </a:r>
          </a:p>
        </p:txBody>
      </p:sp>
      <p:sp>
        <p:nvSpPr>
          <p:cNvPr id="195" name="Google Shape;195;p26"/>
          <p:cNvSpPr txBox="1"/>
          <p:nvPr/>
        </p:nvSpPr>
        <p:spPr>
          <a:xfrm>
            <a:off x="1205034" y="3646748"/>
            <a:ext cx="6108622" cy="243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SG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Let’s create! </a:t>
            </a:r>
            <a:endParaRPr lang="en-SG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SG" sz="2400" dirty="0">
                <a:latin typeface="Calibri" panose="020F0502020204030204" pitchFamily="34" charset="0"/>
                <a:cs typeface="Calibri" panose="020F0502020204030204" pitchFamily="34" charset="0"/>
              </a:rPr>
              <a:t>We will now invite a few classmates to hum a melody that:</a:t>
            </a:r>
          </a:p>
          <a:p>
            <a:r>
              <a:rPr lang="en-SG" sz="2400" dirty="0">
                <a:latin typeface="Calibri" panose="020F0502020204030204" pitchFamily="34" charset="0"/>
                <a:cs typeface="Calibri" panose="020F0502020204030204" pitchFamily="34" charset="0"/>
              </a:rPr>
              <a:t>• lasts at least 5 secs</a:t>
            </a:r>
            <a:br>
              <a:rPr lang="en-SG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SG" sz="2400" dirty="0">
                <a:latin typeface="Calibri" panose="020F0502020204030204" pitchFamily="34" charset="0"/>
                <a:cs typeface="Calibri" panose="020F0502020204030204" pitchFamily="34" charset="0"/>
              </a:rPr>
              <a:t>• has various high and low pitches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FBDEBB-1818-8E4A-A36C-88BE0CD7C652}"/>
              </a:ext>
            </a:extLst>
          </p:cNvPr>
          <p:cNvSpPr txBox="1"/>
          <p:nvPr/>
        </p:nvSpPr>
        <p:spPr>
          <a:xfrm>
            <a:off x="6309359" y="6314100"/>
            <a:ext cx="648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*Teachers can invite another 2-3 students to perform melody line with contrasting pitches. All melodies are encouraged and appreciated. </a:t>
            </a:r>
          </a:p>
        </p:txBody>
      </p:sp>
      <p:pic>
        <p:nvPicPr>
          <p:cNvPr id="12" name="Google Shape;90;p1">
            <a:extLst>
              <a:ext uri="{FF2B5EF4-FFF2-40B4-BE49-F238E27FC236}">
                <a16:creationId xmlns:a16="http://schemas.microsoft.com/office/drawing/2014/main" id="{EEFC1E44-3F8E-1DF7-71E2-E119F85951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5;p26">
            <a:extLst>
              <a:ext uri="{FF2B5EF4-FFF2-40B4-BE49-F238E27FC236}">
                <a16:creationId xmlns:a16="http://schemas.microsoft.com/office/drawing/2014/main" id="{E136AAF2-F83A-C969-4213-69A614492F50}"/>
              </a:ext>
            </a:extLst>
          </p:cNvPr>
          <p:cNvSpPr txBox="1"/>
          <p:nvPr/>
        </p:nvSpPr>
        <p:spPr>
          <a:xfrm>
            <a:off x="8000239" y="3614928"/>
            <a:ext cx="3896647" cy="228871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SG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know? </a:t>
            </a:r>
            <a:endParaRPr lang="en-SG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SG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Catchy melodies often repeat the same series of notes over and over. An example would be the chorus of the songs you listen to. </a:t>
            </a:r>
          </a:p>
          <a:p>
            <a:endParaRPr lang="en-SG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11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7"/>
          <p:cNvPicPr preferRelativeResize="0"/>
          <p:nvPr/>
        </p:nvPicPr>
        <p:blipFill rotWithShape="1">
          <a:blip r:embed="rId3">
            <a:alphaModFix amt="31000"/>
          </a:blip>
          <a:srcRect t="25320" b="10183"/>
          <a:stretch/>
        </p:blipFill>
        <p:spPr>
          <a:xfrm>
            <a:off x="0" y="1616050"/>
            <a:ext cx="12192000" cy="52421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7"/>
          <p:cNvSpPr txBox="1">
            <a:spLocks noGrp="1"/>
          </p:cNvSpPr>
          <p:nvPr>
            <p:ph type="body" idx="1"/>
          </p:nvPr>
        </p:nvSpPr>
        <p:spPr>
          <a:xfrm>
            <a:off x="1337650" y="2716050"/>
            <a:ext cx="8161200" cy="3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100" dirty="0">
                <a:solidFill>
                  <a:srgbClr val="231F20"/>
                </a:solidFill>
              </a:rPr>
              <a:t>Music written to accompany a dramatic performance.</a:t>
            </a:r>
            <a:endParaRPr sz="2100" dirty="0">
              <a:solidFill>
                <a:srgbClr val="231F2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100" dirty="0">
              <a:solidFill>
                <a:srgbClr val="231F2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100" dirty="0">
                <a:solidFill>
                  <a:srgbClr val="231F20"/>
                </a:solidFill>
              </a:rPr>
              <a:t>The music can be used to: </a:t>
            </a:r>
            <a:endParaRPr sz="2100" dirty="0">
              <a:solidFill>
                <a:srgbClr val="231F20"/>
              </a:solidFill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100"/>
              <a:buChar char="-"/>
            </a:pPr>
            <a:r>
              <a:rPr lang="en-US" sz="2100" dirty="0">
                <a:solidFill>
                  <a:srgbClr val="231F20"/>
                </a:solidFill>
              </a:rPr>
              <a:t>brighten the scene </a:t>
            </a:r>
            <a:endParaRPr sz="2100" dirty="0">
              <a:solidFill>
                <a:srgbClr val="231F20"/>
              </a:solidFill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100"/>
              <a:buChar char="-"/>
            </a:pPr>
            <a:r>
              <a:rPr lang="en-US" sz="2100" dirty="0">
                <a:solidFill>
                  <a:srgbClr val="231F20"/>
                </a:solidFill>
              </a:rPr>
              <a:t>create tension </a:t>
            </a:r>
            <a:endParaRPr sz="2100" dirty="0">
              <a:solidFill>
                <a:srgbClr val="231F20"/>
              </a:solidFill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100"/>
              <a:buChar char="-"/>
            </a:pPr>
            <a:r>
              <a:rPr lang="en-US" sz="2100" dirty="0">
                <a:solidFill>
                  <a:srgbClr val="231F20"/>
                </a:solidFill>
              </a:rPr>
              <a:t>create background for dialogue </a:t>
            </a:r>
            <a:endParaRPr sz="2100" dirty="0">
              <a:solidFill>
                <a:srgbClr val="231F20"/>
              </a:solidFill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100"/>
              <a:buChar char="-"/>
            </a:pPr>
            <a:r>
              <a:rPr lang="en-US" sz="2100" dirty="0">
                <a:solidFill>
                  <a:srgbClr val="231F20"/>
                </a:solidFill>
              </a:rPr>
              <a:t>enrich the character on stage </a:t>
            </a:r>
            <a:endParaRPr sz="2100" dirty="0">
              <a:solidFill>
                <a:srgbClr val="231F20"/>
              </a:solidFill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100" dirty="0">
                <a:solidFill>
                  <a:srgbClr val="231F20"/>
                </a:solidFill>
              </a:rPr>
              <a:t>through changing its </a:t>
            </a:r>
            <a:r>
              <a:rPr lang="en-US" sz="2100" b="1" dirty="0">
                <a:solidFill>
                  <a:srgbClr val="231F20"/>
                </a:solidFill>
              </a:rPr>
              <a:t>Har</a:t>
            </a:r>
            <a:r>
              <a:rPr lang="en-US" sz="2100" dirty="0">
                <a:solidFill>
                  <a:srgbClr val="231F20"/>
                </a:solidFill>
              </a:rPr>
              <a:t>____, </a:t>
            </a:r>
            <a:r>
              <a:rPr lang="en-US" sz="2100" b="1" dirty="0" err="1">
                <a:solidFill>
                  <a:srgbClr val="231F20"/>
                </a:solidFill>
              </a:rPr>
              <a:t>Tem</a:t>
            </a:r>
            <a:r>
              <a:rPr lang="en-US" sz="2100" dirty="0">
                <a:solidFill>
                  <a:srgbClr val="231F20"/>
                </a:solidFill>
              </a:rPr>
              <a:t>___, </a:t>
            </a:r>
            <a:r>
              <a:rPr lang="en-US" sz="2100" b="1" dirty="0" err="1">
                <a:solidFill>
                  <a:srgbClr val="231F20"/>
                </a:solidFill>
              </a:rPr>
              <a:t>Rhy</a:t>
            </a:r>
            <a:r>
              <a:rPr lang="en-US" sz="2100" dirty="0">
                <a:solidFill>
                  <a:srgbClr val="231F20"/>
                </a:solidFill>
              </a:rPr>
              <a:t>____, </a:t>
            </a:r>
            <a:r>
              <a:rPr lang="en-US" sz="2100" b="1" dirty="0">
                <a:solidFill>
                  <a:srgbClr val="231F20"/>
                </a:solidFill>
              </a:rPr>
              <a:t>Melo</a:t>
            </a:r>
            <a:r>
              <a:rPr lang="en-US" sz="2100" dirty="0">
                <a:solidFill>
                  <a:srgbClr val="231F20"/>
                </a:solidFill>
              </a:rPr>
              <a:t>____, </a:t>
            </a:r>
            <a:r>
              <a:rPr lang="en-US" sz="2100" b="1" dirty="0">
                <a:solidFill>
                  <a:srgbClr val="231F20"/>
                </a:solidFill>
              </a:rPr>
              <a:t>Pit</a:t>
            </a:r>
            <a:r>
              <a:rPr lang="en-US" sz="2100" dirty="0">
                <a:solidFill>
                  <a:srgbClr val="231F20"/>
                </a:solidFill>
              </a:rPr>
              <a:t> ____</a:t>
            </a:r>
            <a:endParaRPr sz="2100" b="1" dirty="0">
              <a:solidFill>
                <a:srgbClr val="231F20"/>
              </a:solidFill>
            </a:endParaRPr>
          </a:p>
        </p:txBody>
      </p:sp>
      <p:sp>
        <p:nvSpPr>
          <p:cNvPr id="206" name="Google Shape;206;p7"/>
          <p:cNvSpPr txBox="1">
            <a:spLocks noGrp="1"/>
          </p:cNvSpPr>
          <p:nvPr>
            <p:ph type="title"/>
          </p:nvPr>
        </p:nvSpPr>
        <p:spPr>
          <a:xfrm>
            <a:off x="1302950" y="2015900"/>
            <a:ext cx="4091400" cy="14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721"/>
              <a:buFont typeface="Calibri"/>
              <a:buNone/>
            </a:pPr>
            <a:r>
              <a:rPr lang="en-US" sz="4850" b="1" dirty="0">
                <a:solidFill>
                  <a:srgbClr val="434343"/>
                </a:solidFill>
              </a:rPr>
              <a:t>Incidental Music </a:t>
            </a:r>
            <a:endParaRPr sz="4850" b="1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8969"/>
              <a:buFont typeface="Calibri"/>
              <a:buNone/>
            </a:pPr>
            <a:endParaRPr sz="4850" b="1" u="sng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b="1" u="sng" dirty="0"/>
          </a:p>
        </p:txBody>
      </p:sp>
      <p:pic>
        <p:nvPicPr>
          <p:cNvPr id="6" name="Google Shape;90;p1">
            <a:extLst>
              <a:ext uri="{FF2B5EF4-FFF2-40B4-BE49-F238E27FC236}">
                <a16:creationId xmlns:a16="http://schemas.microsoft.com/office/drawing/2014/main" id="{4D06FCE7-E457-8BC2-A51C-56C3DB9338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>
            <a:off x="13575" y="161605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6862750" y="4987250"/>
            <a:ext cx="48345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800" u="sng" dirty="0">
                <a:solidFill>
                  <a:schemeClr val="hlink"/>
                </a:solidFill>
                <a:hlinkClick r:id="rId3"/>
              </a:rPr>
              <a:t>https://www.youtube.com/watch?v=xT5Ov4i52lc</a:t>
            </a:r>
            <a:endParaRPr sz="1800" dirty="0"/>
          </a:p>
        </p:txBody>
      </p:sp>
      <p:pic>
        <p:nvPicPr>
          <p:cNvPr id="213" name="Google Shape;213;p8" descr="Proudly presented to you by Ding Yi Music Company (鼎艺团):&#10;&#10; Light at Tunnel's End《黑暗近处有曙光》&#10;Composed by Terrance Wong &#10;黄飞扬 作曲 &#10;&#10;Happy Chinese New Year 2022 Concert &#10;《欢乐春节 – 新春音乐会 2022》&#10;22 &amp; 23 Jan 2022 &#10;2021年1月22及23日&#10;China Cultural Centre 中国文化中心剧场&#10;Conductor 指挥：Wong De Li, Dedric 黄德励" title="Light at Tunnel's End《黑暗近处有曙光》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0675" y="2451370"/>
            <a:ext cx="4552275" cy="342430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8"/>
          <p:cNvSpPr txBox="1"/>
          <p:nvPr/>
        </p:nvSpPr>
        <p:spPr>
          <a:xfrm>
            <a:off x="6862750" y="2113000"/>
            <a:ext cx="4505400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Have a listen to this piece. 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emotions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did you feel when listening to the music?</a:t>
            </a: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endParaRPr lang="en-US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Which characters (human, animals etc.) might you imagine to be in the scene?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8"/>
          <p:cNvSpPr txBox="1">
            <a:spLocks noGrp="1"/>
          </p:cNvSpPr>
          <p:nvPr>
            <p:ph type="title"/>
          </p:nvPr>
        </p:nvSpPr>
        <p:spPr>
          <a:xfrm>
            <a:off x="1340675" y="1465100"/>
            <a:ext cx="5761800" cy="1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000" b="1" dirty="0">
                <a:solidFill>
                  <a:srgbClr val="434343"/>
                </a:solidFill>
              </a:rPr>
              <a:t>Listen and imagine…</a:t>
            </a:r>
            <a:endParaRPr sz="4000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000" b="1" u="sng" dirty="0"/>
          </a:p>
        </p:txBody>
      </p:sp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7970425" y="1046799"/>
            <a:ext cx="57618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Calibri"/>
              <a:buNone/>
            </a:pPr>
            <a:endParaRPr sz="4000" b="1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Calibri"/>
              <a:buNone/>
            </a:pPr>
            <a:r>
              <a:rPr lang="en-US" sz="4000" b="1" u="sng" dirty="0">
                <a:solidFill>
                  <a:srgbClr val="434343"/>
                </a:solidFill>
              </a:rPr>
              <a:t>Suggested </a:t>
            </a:r>
            <a:r>
              <a:rPr lang="en-US" sz="4000" b="1" u="sng" dirty="0">
                <a:solidFill>
                  <a:schemeClr val="tx1"/>
                </a:solidFill>
              </a:rPr>
              <a:t>A</a:t>
            </a:r>
            <a:r>
              <a:rPr lang="en-US" sz="4000" b="1" u="sng" dirty="0">
                <a:solidFill>
                  <a:srgbClr val="434343"/>
                </a:solidFill>
              </a:rPr>
              <a:t>ctivity 1</a:t>
            </a:r>
            <a:endParaRPr sz="4000" u="sng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Calibri"/>
              <a:buNone/>
            </a:pPr>
            <a:endParaRPr sz="4000" b="1" u="sng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Calibri"/>
              <a:buNone/>
            </a:pPr>
            <a:endParaRPr sz="4000" b="1" u="sng" dirty="0"/>
          </a:p>
        </p:txBody>
      </p:sp>
      <p:pic>
        <p:nvPicPr>
          <p:cNvPr id="9" name="Google Shape;90;p1">
            <a:extLst>
              <a:ext uri="{FF2B5EF4-FFF2-40B4-BE49-F238E27FC236}">
                <a16:creationId xmlns:a16="http://schemas.microsoft.com/office/drawing/2014/main" id="{4DE392BB-F330-A36D-16AC-FF615D7E85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6;p5">
            <a:extLst>
              <a:ext uri="{FF2B5EF4-FFF2-40B4-BE49-F238E27FC236}">
                <a16:creationId xmlns:a16="http://schemas.microsoft.com/office/drawing/2014/main" id="{6C4505BB-F468-0470-86CA-B59BE19EC685}"/>
              </a:ext>
            </a:extLst>
          </p:cNvPr>
          <p:cNvSpPr txBox="1"/>
          <p:nvPr/>
        </p:nvSpPr>
        <p:spPr>
          <a:xfrm>
            <a:off x="1340675" y="5942800"/>
            <a:ext cx="366176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*click on the image to view the video</a:t>
            </a:r>
            <a:endParaRPr sz="16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be1c43e10_0_2"/>
          <p:cNvSpPr/>
          <p:nvPr/>
        </p:nvSpPr>
        <p:spPr>
          <a:xfrm>
            <a:off x="13575" y="161605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12be1c43e10_0_2"/>
          <p:cNvSpPr txBox="1">
            <a:spLocks noGrp="1"/>
          </p:cNvSpPr>
          <p:nvPr>
            <p:ph type="body" idx="1"/>
          </p:nvPr>
        </p:nvSpPr>
        <p:spPr>
          <a:xfrm>
            <a:off x="6617047" y="4510675"/>
            <a:ext cx="5588528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u="sng" dirty="0">
                <a:solidFill>
                  <a:schemeClr val="hlink"/>
                </a:solidFill>
                <a:hlinkClick r:id="rId3"/>
              </a:rPr>
              <a:t>https://www.youtube.com/watch?v=xT5Ov4i52lc</a:t>
            </a:r>
            <a:endParaRPr sz="2000" dirty="0"/>
          </a:p>
        </p:txBody>
      </p:sp>
      <p:pic>
        <p:nvPicPr>
          <p:cNvPr id="224" name="Google Shape;224;g12be1c43e10_0_2" descr="Proudly presented to you by Ding Yi Music Company (鼎艺团):&#10;&#10; Light at Tunnel's End《黑暗近处有曙光》&#10;Composed by Terrance Wong &#10;黄飞扬 作曲 &#10;&#10;Happy Chinese New Year 2022 Concert &#10;《欢乐春节 – 新春音乐会 2022》&#10;22 &amp; 23 Jan 2022 &#10;2021年1月22及23日&#10;China Cultural Centre 中国文化中心剧场&#10;Conductor 指挥：Wong De Li, Dedric 黄德励" title="Light at Tunnel's End《黑暗近处有曙光》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9747" y="2306994"/>
            <a:ext cx="4595275" cy="344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12be1c43e10_0_2"/>
          <p:cNvSpPr txBox="1"/>
          <p:nvPr/>
        </p:nvSpPr>
        <p:spPr>
          <a:xfrm>
            <a:off x="6848275" y="2564475"/>
            <a:ext cx="4669200" cy="320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How did the music change at 0:58?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How will the mood change?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90;p1">
            <a:extLst>
              <a:ext uri="{FF2B5EF4-FFF2-40B4-BE49-F238E27FC236}">
                <a16:creationId xmlns:a16="http://schemas.microsoft.com/office/drawing/2014/main" id="{92AD156F-DC89-6B1A-BCBE-E6A0578BF5E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6;p5">
            <a:extLst>
              <a:ext uri="{FF2B5EF4-FFF2-40B4-BE49-F238E27FC236}">
                <a16:creationId xmlns:a16="http://schemas.microsoft.com/office/drawing/2014/main" id="{0AB861DD-0711-CBFD-EF5C-7A1CFE664A02}"/>
              </a:ext>
            </a:extLst>
          </p:cNvPr>
          <p:cNvSpPr txBox="1"/>
          <p:nvPr/>
        </p:nvSpPr>
        <p:spPr>
          <a:xfrm>
            <a:off x="1259747" y="5798076"/>
            <a:ext cx="366176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*click on the image to view the video</a:t>
            </a:r>
            <a:endParaRPr sz="16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/>
          <p:nvPr/>
        </p:nvSpPr>
        <p:spPr>
          <a:xfrm>
            <a:off x="13575" y="161605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 txBox="1">
            <a:spLocks noGrp="1"/>
          </p:cNvSpPr>
          <p:nvPr>
            <p:ph type="title"/>
          </p:nvPr>
        </p:nvSpPr>
        <p:spPr>
          <a:xfrm>
            <a:off x="1298925" y="175234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 dirty="0">
                <a:solidFill>
                  <a:srgbClr val="434343"/>
                </a:solidFill>
              </a:rPr>
              <a:t>Fun facts! </a:t>
            </a:r>
            <a:endParaRPr b="1" dirty="0">
              <a:solidFill>
                <a:srgbClr val="434343"/>
              </a:solidFill>
            </a:endParaRPr>
          </a:p>
        </p:txBody>
      </p:sp>
      <p:sp>
        <p:nvSpPr>
          <p:cNvPr id="233" name="Google Shape;233;p27"/>
          <p:cNvSpPr txBox="1">
            <a:spLocks noGrp="1"/>
          </p:cNvSpPr>
          <p:nvPr>
            <p:ph type="body" idx="1"/>
          </p:nvPr>
        </p:nvSpPr>
        <p:spPr>
          <a:xfrm>
            <a:off x="1159777" y="3132676"/>
            <a:ext cx="8558100" cy="93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Chinese instruments are versatile in their playing styles! </a:t>
            </a:r>
            <a:endParaRPr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oogle Shape;90;p1">
            <a:extLst>
              <a:ext uri="{FF2B5EF4-FFF2-40B4-BE49-F238E27FC236}">
                <a16:creationId xmlns:a16="http://schemas.microsoft.com/office/drawing/2014/main" id="{620979E7-9CB5-CA00-C750-7E51669C3C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33;p27">
            <a:extLst>
              <a:ext uri="{FF2B5EF4-FFF2-40B4-BE49-F238E27FC236}">
                <a16:creationId xmlns:a16="http://schemas.microsoft.com/office/drawing/2014/main" id="{4FDB21D6-820C-C7D6-F4A6-1DEC60660BE6}"/>
              </a:ext>
            </a:extLst>
          </p:cNvPr>
          <p:cNvSpPr txBox="1">
            <a:spLocks/>
          </p:cNvSpPr>
          <p:nvPr/>
        </p:nvSpPr>
        <p:spPr>
          <a:xfrm>
            <a:off x="1159777" y="3598157"/>
            <a:ext cx="8558100" cy="149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80000"/>
              </a:lnSpc>
              <a:buFont typeface="Arial"/>
              <a:buNone/>
            </a:pPr>
            <a:endParaRPr lang="en-US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14300" indent="0">
              <a:lnSpc>
                <a:spcPct val="80000"/>
              </a:lnSpc>
              <a:buFont typeface="Arial"/>
              <a:buNone/>
            </a:pP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this performance, listen out for how the following </a:t>
            </a:r>
          </a:p>
          <a:p>
            <a:pPr marL="114300" indent="0">
              <a:lnSpc>
                <a:spcPct val="80000"/>
              </a:lnSpc>
              <a:buFont typeface="Arial"/>
              <a:buNone/>
            </a:pP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Chinese instruments </a:t>
            </a:r>
            <a:r>
              <a:rPr lang="en-US" sz="26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mimic 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animals: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/>
          <p:nvPr/>
        </p:nvSpPr>
        <p:spPr>
          <a:xfrm>
            <a:off x="13575" y="161605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 txBox="1">
            <a:spLocks noGrp="1"/>
          </p:cNvSpPr>
          <p:nvPr>
            <p:ph type="title"/>
          </p:nvPr>
        </p:nvSpPr>
        <p:spPr>
          <a:xfrm>
            <a:off x="1298925" y="14636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 dirty="0">
                <a:solidFill>
                  <a:srgbClr val="434343"/>
                </a:solidFill>
              </a:rPr>
              <a:t>Fun facts! </a:t>
            </a:r>
            <a:endParaRPr b="1" dirty="0">
              <a:solidFill>
                <a:srgbClr val="434343"/>
              </a:solidFill>
            </a:endParaRPr>
          </a:p>
        </p:txBody>
      </p:sp>
      <p:pic>
        <p:nvPicPr>
          <p:cNvPr id="6" name="Google Shape;90;p1">
            <a:extLst>
              <a:ext uri="{FF2B5EF4-FFF2-40B4-BE49-F238E27FC236}">
                <a16:creationId xmlns:a16="http://schemas.microsoft.com/office/drawing/2014/main" id="{620979E7-9CB5-CA00-C750-7E51669C3C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33;p27">
            <a:extLst>
              <a:ext uri="{FF2B5EF4-FFF2-40B4-BE49-F238E27FC236}">
                <a16:creationId xmlns:a16="http://schemas.microsoft.com/office/drawing/2014/main" id="{8012079F-330C-15E0-4E24-DBA023E97B7E}"/>
              </a:ext>
            </a:extLst>
          </p:cNvPr>
          <p:cNvSpPr txBox="1">
            <a:spLocks/>
          </p:cNvSpPr>
          <p:nvPr/>
        </p:nvSpPr>
        <p:spPr>
          <a:xfrm>
            <a:off x="1298924" y="2552789"/>
            <a:ext cx="3178885" cy="87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80000"/>
              </a:lnSpc>
              <a:buFont typeface="Arial"/>
              <a:buNone/>
            </a:pP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Instrument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Gaohu </a:t>
            </a:r>
            <a:r>
              <a:rPr lang="zh-CN" alt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高胡 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14300" indent="0">
              <a:lnSpc>
                <a:spcPct val="80000"/>
              </a:lnSpc>
              <a:buFont typeface="Arial"/>
              <a:buNone/>
            </a:pP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Animal: 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Rat</a:t>
            </a:r>
          </a:p>
        </p:txBody>
      </p:sp>
      <p:pic>
        <p:nvPicPr>
          <p:cNvPr id="3" name="Picture 2" descr="A picture containing tool&#10;&#10;Description automatically generated">
            <a:extLst>
              <a:ext uri="{FF2B5EF4-FFF2-40B4-BE49-F238E27FC236}">
                <a16:creationId xmlns:a16="http://schemas.microsoft.com/office/drawing/2014/main" id="{447EC0A6-A546-C77E-92CC-B72EC2C39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925" y="3597018"/>
            <a:ext cx="2622978" cy="2622978"/>
          </a:xfrm>
          <a:prstGeom prst="rect">
            <a:avLst/>
          </a:prstGeom>
        </p:spPr>
      </p:pic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511C7959-B867-3B46-6167-061BD3393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584" y="2619996"/>
            <a:ext cx="6361763" cy="36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AC4F98-CBFF-6DBA-B73C-6B452A824531}"/>
              </a:ext>
            </a:extLst>
          </p:cNvPr>
          <p:cNvSpPr txBox="1"/>
          <p:nvPr/>
        </p:nvSpPr>
        <p:spPr>
          <a:xfrm>
            <a:off x="4544584" y="6269364"/>
            <a:ext cx="285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hlinkClick r:id="rId5"/>
              </a:rPr>
              <a:t>https://youtu.be/WEA2KhqOgv8</a:t>
            </a:r>
            <a:endParaRPr lang="en-SG" dirty="0"/>
          </a:p>
        </p:txBody>
      </p:sp>
      <p:sp>
        <p:nvSpPr>
          <p:cNvPr id="9" name="Google Shape;126;p5">
            <a:extLst>
              <a:ext uri="{FF2B5EF4-FFF2-40B4-BE49-F238E27FC236}">
                <a16:creationId xmlns:a16="http://schemas.microsoft.com/office/drawing/2014/main" id="{221F4A08-7AF0-2A89-1796-AA7906078E11}"/>
              </a:ext>
            </a:extLst>
          </p:cNvPr>
          <p:cNvSpPr txBox="1"/>
          <p:nvPr/>
        </p:nvSpPr>
        <p:spPr>
          <a:xfrm>
            <a:off x="7728119" y="2281482"/>
            <a:ext cx="366176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*click on the image to view the video</a:t>
            </a:r>
            <a:endParaRPr sz="16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344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/>
          <p:nvPr/>
        </p:nvSpPr>
        <p:spPr>
          <a:xfrm>
            <a:off x="0" y="161580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1342600" y="1913275"/>
            <a:ext cx="4211700" cy="10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 b="1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the show </a:t>
            </a:r>
            <a:endParaRPr b="1" dirty="0">
              <a:solidFill>
                <a:srgbClr val="4343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4783"/>
              <a:buFont typeface="Arial"/>
              <a:buNone/>
            </a:pPr>
            <a:r>
              <a:rPr lang="en-US" altLang="zh-C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The Musical Zodiac</a:t>
            </a:r>
            <a:endParaRPr sz="3600" b="1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body" idx="1"/>
          </p:nvPr>
        </p:nvSpPr>
        <p:spPr>
          <a:xfrm>
            <a:off x="1398775" y="3159604"/>
            <a:ext cx="5051700" cy="289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This performance includes both a theatrical duologue and also Chinese chamber music.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 will explore how music influences the movement, mood and set change of a theatre piece. 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musicians and actors will also take you through the journey of determining the champion of this celestial race.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90;p1">
            <a:extLst>
              <a:ext uri="{FF2B5EF4-FFF2-40B4-BE49-F238E27FC236}">
                <a16:creationId xmlns:a16="http://schemas.microsoft.com/office/drawing/2014/main" id="{061E8C37-8B5F-0BED-8862-198B20296BB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B4FA49-91A0-9AA5-B255-CAEB832F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702" y="2509736"/>
            <a:ext cx="5030170" cy="354868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/>
          <p:nvPr/>
        </p:nvSpPr>
        <p:spPr>
          <a:xfrm>
            <a:off x="13575" y="161605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 txBox="1">
            <a:spLocks noGrp="1"/>
          </p:cNvSpPr>
          <p:nvPr>
            <p:ph type="title"/>
          </p:nvPr>
        </p:nvSpPr>
        <p:spPr>
          <a:xfrm>
            <a:off x="1298925" y="14636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 dirty="0">
                <a:solidFill>
                  <a:srgbClr val="434343"/>
                </a:solidFill>
              </a:rPr>
              <a:t>Fun facts! </a:t>
            </a:r>
            <a:endParaRPr b="1" dirty="0">
              <a:solidFill>
                <a:srgbClr val="434343"/>
              </a:solidFill>
            </a:endParaRPr>
          </a:p>
        </p:txBody>
      </p:sp>
      <p:pic>
        <p:nvPicPr>
          <p:cNvPr id="6" name="Google Shape;90;p1">
            <a:extLst>
              <a:ext uri="{FF2B5EF4-FFF2-40B4-BE49-F238E27FC236}">
                <a16:creationId xmlns:a16="http://schemas.microsoft.com/office/drawing/2014/main" id="{620979E7-9CB5-CA00-C750-7E51669C3C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2EA9A7-4A6F-658E-DB1E-DBC162BBC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98" y="3455288"/>
            <a:ext cx="1916570" cy="28817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33;p27">
            <a:extLst>
              <a:ext uri="{FF2B5EF4-FFF2-40B4-BE49-F238E27FC236}">
                <a16:creationId xmlns:a16="http://schemas.microsoft.com/office/drawing/2014/main" id="{7AA007E9-7D2B-83C1-7269-AC36F89B20C1}"/>
              </a:ext>
            </a:extLst>
          </p:cNvPr>
          <p:cNvSpPr txBox="1">
            <a:spLocks/>
          </p:cNvSpPr>
          <p:nvPr/>
        </p:nvSpPr>
        <p:spPr>
          <a:xfrm>
            <a:off x="1298925" y="2579077"/>
            <a:ext cx="2974901" cy="87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80000"/>
              </a:lnSpc>
              <a:buNone/>
            </a:pP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Instrument: 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Sheng </a:t>
            </a:r>
            <a:r>
              <a:rPr lang="zh-CN" alt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笙 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14300" indent="0">
              <a:lnSpc>
                <a:spcPct val="80000"/>
              </a:lnSpc>
              <a:buNone/>
            </a:pP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Animal: 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Dragon</a:t>
            </a:r>
          </a:p>
        </p:txBody>
      </p:sp>
      <p:pic>
        <p:nvPicPr>
          <p:cNvPr id="3" name="Picture 2">
            <a:hlinkClick r:id="rId5"/>
            <a:extLst>
              <a:ext uri="{FF2B5EF4-FFF2-40B4-BE49-F238E27FC236}">
                <a16:creationId xmlns:a16="http://schemas.microsoft.com/office/drawing/2014/main" id="{28A86BEE-472E-772B-5207-B19DA9DF2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858" y="2478594"/>
            <a:ext cx="6402952" cy="36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B941E0-90FC-DD4F-FBA1-FDC584DFDC0F}"/>
              </a:ext>
            </a:extLst>
          </p:cNvPr>
          <p:cNvSpPr txBox="1"/>
          <p:nvPr/>
        </p:nvSpPr>
        <p:spPr>
          <a:xfrm>
            <a:off x="4337858" y="6173827"/>
            <a:ext cx="4624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hlinkClick r:id="rId5"/>
              </a:rPr>
              <a:t>https://youtu.be/AZC0BKbUOs8</a:t>
            </a:r>
            <a:endParaRPr lang="en-SG" dirty="0"/>
          </a:p>
        </p:txBody>
      </p:sp>
      <p:sp>
        <p:nvSpPr>
          <p:cNvPr id="11" name="Google Shape;126;p5">
            <a:extLst>
              <a:ext uri="{FF2B5EF4-FFF2-40B4-BE49-F238E27FC236}">
                <a16:creationId xmlns:a16="http://schemas.microsoft.com/office/drawing/2014/main" id="{68A1F4D6-154A-D4AC-02CA-63477FDA4727}"/>
              </a:ext>
            </a:extLst>
          </p:cNvPr>
          <p:cNvSpPr txBox="1"/>
          <p:nvPr/>
        </p:nvSpPr>
        <p:spPr>
          <a:xfrm>
            <a:off x="7549216" y="2122458"/>
            <a:ext cx="366176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*click on the image to view the video</a:t>
            </a:r>
            <a:endParaRPr sz="16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354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/>
          <p:nvPr/>
        </p:nvSpPr>
        <p:spPr>
          <a:xfrm>
            <a:off x="13575" y="161605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 txBox="1">
            <a:spLocks noGrp="1"/>
          </p:cNvSpPr>
          <p:nvPr>
            <p:ph type="title"/>
          </p:nvPr>
        </p:nvSpPr>
        <p:spPr>
          <a:xfrm>
            <a:off x="1298925" y="14636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 dirty="0">
                <a:solidFill>
                  <a:srgbClr val="434343"/>
                </a:solidFill>
              </a:rPr>
              <a:t>Fun facts! </a:t>
            </a:r>
            <a:endParaRPr b="1" dirty="0">
              <a:solidFill>
                <a:srgbClr val="434343"/>
              </a:solidFill>
            </a:endParaRPr>
          </a:p>
        </p:txBody>
      </p:sp>
      <p:pic>
        <p:nvPicPr>
          <p:cNvPr id="6" name="Google Shape;90;p1">
            <a:extLst>
              <a:ext uri="{FF2B5EF4-FFF2-40B4-BE49-F238E27FC236}">
                <a16:creationId xmlns:a16="http://schemas.microsoft.com/office/drawing/2014/main" id="{620979E7-9CB5-CA00-C750-7E51669C3C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191998-7858-2AB1-D93B-49E5B7F16D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1" b="3588"/>
          <a:stretch/>
        </p:blipFill>
        <p:spPr bwMode="auto">
          <a:xfrm>
            <a:off x="1453962" y="3700668"/>
            <a:ext cx="2099655" cy="278337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33;p27">
            <a:extLst>
              <a:ext uri="{FF2B5EF4-FFF2-40B4-BE49-F238E27FC236}">
                <a16:creationId xmlns:a16="http://schemas.microsoft.com/office/drawing/2014/main" id="{0A538064-33CA-7F8B-6C96-4203286649B3}"/>
              </a:ext>
            </a:extLst>
          </p:cNvPr>
          <p:cNvSpPr txBox="1">
            <a:spLocks/>
          </p:cNvSpPr>
          <p:nvPr/>
        </p:nvSpPr>
        <p:spPr>
          <a:xfrm>
            <a:off x="1219413" y="2493155"/>
            <a:ext cx="304630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80000"/>
              </a:lnSpc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Instrument: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Dagu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(Drum)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大鼓</a:t>
            </a:r>
            <a:endParaRPr lang="en-SG" altLang="zh-CN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14300" indent="0">
              <a:lnSpc>
                <a:spcPct val="80000"/>
              </a:lnSpc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Animal: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Tiger</a:t>
            </a:r>
          </a:p>
        </p:txBody>
      </p:sp>
      <p:pic>
        <p:nvPicPr>
          <p:cNvPr id="3" name="Picture 2">
            <a:hlinkClick r:id="rId5"/>
            <a:extLst>
              <a:ext uri="{FF2B5EF4-FFF2-40B4-BE49-F238E27FC236}">
                <a16:creationId xmlns:a16="http://schemas.microsoft.com/office/drawing/2014/main" id="{ACA16208-8317-944A-DD4C-028508F2A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079" y="2518647"/>
            <a:ext cx="6385240" cy="36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B67BD5-ECA0-ABB6-09C8-15F1DA2847A8}"/>
              </a:ext>
            </a:extLst>
          </p:cNvPr>
          <p:cNvSpPr txBox="1"/>
          <p:nvPr/>
        </p:nvSpPr>
        <p:spPr>
          <a:xfrm>
            <a:off x="4239097" y="6165991"/>
            <a:ext cx="4624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dirty="0">
                <a:hlinkClick r:id="rId5"/>
              </a:rPr>
              <a:t>https://youtu.be/UqndDXby7pw</a:t>
            </a:r>
            <a:endParaRPr lang="en-SG" dirty="0"/>
          </a:p>
        </p:txBody>
      </p:sp>
      <p:sp>
        <p:nvSpPr>
          <p:cNvPr id="10" name="Google Shape;126;p5">
            <a:extLst>
              <a:ext uri="{FF2B5EF4-FFF2-40B4-BE49-F238E27FC236}">
                <a16:creationId xmlns:a16="http://schemas.microsoft.com/office/drawing/2014/main" id="{897A16CD-17D9-2EF0-5C8E-F09E1C04FC15}"/>
              </a:ext>
            </a:extLst>
          </p:cNvPr>
          <p:cNvSpPr txBox="1"/>
          <p:nvPr/>
        </p:nvSpPr>
        <p:spPr>
          <a:xfrm>
            <a:off x="7469645" y="2160902"/>
            <a:ext cx="366176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*click on the image to view the video</a:t>
            </a:r>
            <a:endParaRPr sz="16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598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/>
          <p:nvPr/>
        </p:nvSpPr>
        <p:spPr>
          <a:xfrm>
            <a:off x="0" y="161580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 txBox="1">
            <a:spLocks noGrp="1"/>
          </p:cNvSpPr>
          <p:nvPr>
            <p:ph type="title"/>
          </p:nvPr>
        </p:nvSpPr>
        <p:spPr>
          <a:xfrm>
            <a:off x="1298925" y="14636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 dirty="0">
                <a:solidFill>
                  <a:srgbClr val="434343"/>
                </a:solidFill>
              </a:rPr>
              <a:t>Fun facts! </a:t>
            </a:r>
            <a:endParaRPr b="1" dirty="0">
              <a:solidFill>
                <a:srgbClr val="434343"/>
              </a:solidFill>
            </a:endParaRPr>
          </a:p>
        </p:txBody>
      </p:sp>
      <p:pic>
        <p:nvPicPr>
          <p:cNvPr id="6" name="Google Shape;90;p1">
            <a:extLst>
              <a:ext uri="{FF2B5EF4-FFF2-40B4-BE49-F238E27FC236}">
                <a16:creationId xmlns:a16="http://schemas.microsoft.com/office/drawing/2014/main" id="{620979E7-9CB5-CA00-C750-7E51669C3C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97AEB4-ACB7-B9AC-649A-ACE119B4C4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94" y="3537385"/>
            <a:ext cx="2740063" cy="2739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33;p27">
            <a:extLst>
              <a:ext uri="{FF2B5EF4-FFF2-40B4-BE49-F238E27FC236}">
                <a16:creationId xmlns:a16="http://schemas.microsoft.com/office/drawing/2014/main" id="{94B4FA00-45C6-7C5D-F1FC-24E96DCFDB9D}"/>
              </a:ext>
            </a:extLst>
          </p:cNvPr>
          <p:cNvSpPr txBox="1">
            <a:spLocks/>
          </p:cNvSpPr>
          <p:nvPr/>
        </p:nvSpPr>
        <p:spPr>
          <a:xfrm>
            <a:off x="1298926" y="2552789"/>
            <a:ext cx="3337738" cy="87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80000"/>
              </a:lnSpc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Instrument: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Erhu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二胡 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14300" indent="0">
              <a:lnSpc>
                <a:spcPct val="80000"/>
              </a:lnSpc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Animal: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Horse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4A29A0-DF02-0BDB-8797-F5F3C706E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022" y="2518349"/>
            <a:ext cx="6398524" cy="36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1B2FBF-75B4-7D08-673B-CFDD5DCCB7B8}"/>
              </a:ext>
            </a:extLst>
          </p:cNvPr>
          <p:cNvSpPr txBox="1"/>
          <p:nvPr/>
        </p:nvSpPr>
        <p:spPr>
          <a:xfrm>
            <a:off x="4636664" y="6148141"/>
            <a:ext cx="4624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dirty="0">
                <a:hlinkClick r:id="rId6"/>
              </a:rPr>
              <a:t>https://youtu.be/NBawqgRjFAI</a:t>
            </a:r>
            <a:endParaRPr lang="en-SG" dirty="0"/>
          </a:p>
        </p:txBody>
      </p:sp>
      <p:sp>
        <p:nvSpPr>
          <p:cNvPr id="10" name="Google Shape;126;p5">
            <a:extLst>
              <a:ext uri="{FF2B5EF4-FFF2-40B4-BE49-F238E27FC236}">
                <a16:creationId xmlns:a16="http://schemas.microsoft.com/office/drawing/2014/main" id="{56507511-1A62-8928-AC75-357AAA8DABE3}"/>
              </a:ext>
            </a:extLst>
          </p:cNvPr>
          <p:cNvSpPr txBox="1"/>
          <p:nvPr/>
        </p:nvSpPr>
        <p:spPr>
          <a:xfrm>
            <a:off x="7926846" y="2180780"/>
            <a:ext cx="366176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*click on the image to view the video</a:t>
            </a:r>
            <a:endParaRPr sz="16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32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"/>
          <p:cNvSpPr/>
          <p:nvPr/>
        </p:nvSpPr>
        <p:spPr>
          <a:xfrm>
            <a:off x="13575" y="161605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9"/>
          <p:cNvSpPr txBox="1">
            <a:spLocks noGrp="1"/>
          </p:cNvSpPr>
          <p:nvPr>
            <p:ph type="title"/>
          </p:nvPr>
        </p:nvSpPr>
        <p:spPr>
          <a:xfrm>
            <a:off x="1340675" y="2297760"/>
            <a:ext cx="5761800" cy="113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000" b="1" dirty="0">
                <a:solidFill>
                  <a:srgbClr val="434343"/>
                </a:solidFill>
              </a:rPr>
              <a:t>What is a duologue?</a:t>
            </a:r>
            <a:endParaRPr sz="4000" b="1" dirty="0">
              <a:solidFill>
                <a:srgbClr val="434343"/>
              </a:solidFill>
            </a:endParaRPr>
          </a:p>
        </p:txBody>
      </p:sp>
      <p:sp>
        <p:nvSpPr>
          <p:cNvPr id="242" name="Google Shape;242;p9"/>
          <p:cNvSpPr txBox="1"/>
          <p:nvPr/>
        </p:nvSpPr>
        <p:spPr>
          <a:xfrm>
            <a:off x="1441075" y="3392909"/>
            <a:ext cx="79305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play with speaking roles for only </a:t>
            </a:r>
            <a:r>
              <a:rPr lang="en-US" sz="29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two actors</a:t>
            </a:r>
            <a:r>
              <a:rPr lang="en-US" sz="2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important for actors to listen and respond to the previous lines of the actor.</a:t>
            </a:r>
            <a:endParaRPr sz="2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90;p1">
            <a:extLst>
              <a:ext uri="{FF2B5EF4-FFF2-40B4-BE49-F238E27FC236}">
                <a16:creationId xmlns:a16="http://schemas.microsoft.com/office/drawing/2014/main" id="{4BABF631-24EA-65DA-7D4F-6E69134F2F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42;p9">
            <a:extLst>
              <a:ext uri="{FF2B5EF4-FFF2-40B4-BE49-F238E27FC236}">
                <a16:creationId xmlns:a16="http://schemas.microsoft.com/office/drawing/2014/main" id="{FEAEA9FF-B9E9-358C-86C9-0CE80716924B}"/>
              </a:ext>
            </a:extLst>
          </p:cNvPr>
          <p:cNvSpPr txBox="1"/>
          <p:nvPr/>
        </p:nvSpPr>
        <p:spPr>
          <a:xfrm>
            <a:off x="1340675" y="1605380"/>
            <a:ext cx="79305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Additional Information [Drama]</a:t>
            </a:r>
            <a:endParaRPr sz="24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2be1c43e10_0_9"/>
          <p:cNvSpPr/>
          <p:nvPr/>
        </p:nvSpPr>
        <p:spPr>
          <a:xfrm>
            <a:off x="63500" y="161580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12be1c43e10_0_9"/>
          <p:cNvSpPr txBox="1">
            <a:spLocks noGrp="1"/>
          </p:cNvSpPr>
          <p:nvPr>
            <p:ph type="body" idx="1"/>
          </p:nvPr>
        </p:nvSpPr>
        <p:spPr>
          <a:xfrm>
            <a:off x="1455149" y="2654350"/>
            <a:ext cx="9139963" cy="26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500" dirty="0"/>
              <a:t>Listen out to how the Chinese chamber ensemble:</a:t>
            </a:r>
            <a:endParaRPr sz="2500" dirty="0"/>
          </a:p>
          <a:p>
            <a:pPr marL="228600" lvl="0" indent="-209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en-US" sz="2500" dirty="0"/>
              <a:t>Represents different animals in the play</a:t>
            </a:r>
            <a:endParaRPr sz="2500" dirty="0"/>
          </a:p>
          <a:p>
            <a:pPr marL="228600" lvl="0" indent="-209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en-US" sz="2500" dirty="0"/>
              <a:t>Create animal movement sounds through tempo, rhythms, pitches and dynamic</a:t>
            </a:r>
            <a:endParaRPr sz="2500" dirty="0"/>
          </a:p>
          <a:p>
            <a:pPr marL="228600" lvl="0" indent="-209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en-US" sz="2500" dirty="0"/>
              <a:t>Create different moods for the scenes. How many different mood can you identify?</a:t>
            </a:r>
            <a:endParaRPr sz="3300" dirty="0"/>
          </a:p>
        </p:txBody>
      </p:sp>
      <p:sp>
        <p:nvSpPr>
          <p:cNvPr id="259" name="Google Shape;259;g12be1c43e10_0_9"/>
          <p:cNvSpPr txBox="1">
            <a:spLocks noGrp="1"/>
          </p:cNvSpPr>
          <p:nvPr>
            <p:ph type="title"/>
          </p:nvPr>
        </p:nvSpPr>
        <p:spPr>
          <a:xfrm>
            <a:off x="1455150" y="1862900"/>
            <a:ext cx="57618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000" b="1" dirty="0">
                <a:solidFill>
                  <a:srgbClr val="434343"/>
                </a:solidFill>
              </a:rPr>
              <a:t>During the show</a:t>
            </a:r>
            <a:endParaRPr sz="4000" dirty="0">
              <a:solidFill>
                <a:srgbClr val="434343"/>
              </a:solidFill>
            </a:endParaRPr>
          </a:p>
        </p:txBody>
      </p:sp>
      <p:sp>
        <p:nvSpPr>
          <p:cNvPr id="261" name="Google Shape;261;g12be1c43e10_0_9"/>
          <p:cNvSpPr txBox="1"/>
          <p:nvPr/>
        </p:nvSpPr>
        <p:spPr>
          <a:xfrm>
            <a:off x="683175" y="6064800"/>
            <a:ext cx="821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*Teachers may tune students’ attention to the change in harmony,</a:t>
            </a:r>
            <a:r>
              <a:rPr lang="en-US" sz="14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tempo</a:t>
            </a:r>
            <a:r>
              <a:rPr lang="en-US" i="1" dirty="0">
                <a:latin typeface="Calibri"/>
                <a:ea typeface="Calibri"/>
                <a:cs typeface="Calibri"/>
                <a:sym typeface="Calibri"/>
              </a:rPr>
              <a:t> and rhythms</a:t>
            </a:r>
            <a:r>
              <a:rPr lang="en-US" sz="14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90;p1">
            <a:extLst>
              <a:ext uri="{FF2B5EF4-FFF2-40B4-BE49-F238E27FC236}">
                <a16:creationId xmlns:a16="http://schemas.microsoft.com/office/drawing/2014/main" id="{1F742135-2443-8798-005E-CEDB613704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B46DC0-2306-9780-8594-B0EDAB458F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70"/>
          <a:stretch/>
        </p:blipFill>
        <p:spPr>
          <a:xfrm>
            <a:off x="0" y="0"/>
            <a:ext cx="121935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11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B5DFBE-5232-234E-C109-0CC938F42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42" b="-3860"/>
          <a:stretch/>
        </p:blipFill>
        <p:spPr>
          <a:xfrm>
            <a:off x="1871" y="0"/>
            <a:ext cx="12190129" cy="715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68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13575" y="161605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 txBox="1">
            <a:spLocks noGrp="1"/>
          </p:cNvSpPr>
          <p:nvPr>
            <p:ph type="title"/>
          </p:nvPr>
        </p:nvSpPr>
        <p:spPr>
          <a:xfrm>
            <a:off x="1370590" y="1840125"/>
            <a:ext cx="4725409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434343"/>
                </a:solidFill>
              </a:rPr>
              <a:t>About the </a:t>
            </a:r>
            <a:r>
              <a:rPr lang="en-US" b="1">
                <a:solidFill>
                  <a:srgbClr val="434343"/>
                </a:solidFill>
              </a:rPr>
              <a:t>Artist</a:t>
            </a:r>
            <a:r>
              <a:rPr lang="en-US"/>
              <a:t> </a:t>
            </a:r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body" idx="1"/>
          </p:nvPr>
        </p:nvSpPr>
        <p:spPr>
          <a:xfrm>
            <a:off x="1370600" y="3148046"/>
            <a:ext cx="7741800" cy="370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i="1" dirty="0">
                <a:latin typeface="Arial"/>
                <a:ea typeface="Arial"/>
                <a:cs typeface="Arial"/>
                <a:sym typeface="Arial"/>
              </a:rPr>
              <a:t>The Musical Zodiac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is by Ding Yi Music Company. </a:t>
            </a:r>
            <a:br>
              <a:rPr lang="en-US" sz="2000" dirty="0">
                <a:latin typeface="Arial"/>
                <a:ea typeface="Arial"/>
                <a:cs typeface="Arial"/>
                <a:sym typeface="Arial"/>
              </a:rPr>
            </a:br>
            <a:br>
              <a:rPr lang="en-US" sz="20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Established in 2007, Ding Yi Music Company is 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recognised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as one of Singapore’s most prodigious </a:t>
            </a:r>
            <a:r>
              <a:rPr lang="en-US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Chinese chamber music ensemble.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It captivates audiences with its distinctive approach to music making through a vast repertoire ranging from traditional Chinese music to contemporary avant-garde interpretations and cross-genre works.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br>
              <a:rPr lang="en-US" sz="20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Connect with Ding Yi Music Company at: </a:t>
            </a:r>
            <a:r>
              <a:rPr lang="en-US" sz="20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www.facebook.com/dingyimusic/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1370606" y="2740163"/>
            <a:ext cx="609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Ding Yi Music Company</a:t>
            </a:r>
            <a:endParaRPr sz="14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89725" y="3424621"/>
            <a:ext cx="1727550" cy="254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0;p1">
            <a:extLst>
              <a:ext uri="{FF2B5EF4-FFF2-40B4-BE49-F238E27FC236}">
                <a16:creationId xmlns:a16="http://schemas.microsoft.com/office/drawing/2014/main" id="{AC2CFD96-69A8-E9F5-DDDD-41F232EB53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/>
          <p:nvPr/>
        </p:nvSpPr>
        <p:spPr>
          <a:xfrm>
            <a:off x="13575" y="161605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1313500" y="16160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434343"/>
                </a:solidFill>
              </a:rPr>
              <a:t>What is Chinese chamber </a:t>
            </a:r>
            <a:r>
              <a:rPr lang="en-US" altLang="zh-CN" b="1" dirty="0">
                <a:solidFill>
                  <a:srgbClr val="434343"/>
                </a:solidFill>
              </a:rPr>
              <a:t>music</a:t>
            </a:r>
            <a:r>
              <a:rPr lang="en-US" b="1" dirty="0">
                <a:solidFill>
                  <a:srgbClr val="434343"/>
                </a:solidFill>
              </a:rPr>
              <a:t>?</a:t>
            </a:r>
            <a:endParaRPr b="1" dirty="0">
              <a:solidFill>
                <a:srgbClr val="434343"/>
              </a:solidFill>
            </a:endParaRPr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1223347" y="2833741"/>
            <a:ext cx="8958707" cy="3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Originating from Western classical music, 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Chinese chamber music 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also known </a:t>
            </a:r>
            <a:r>
              <a:rPr lang="en-US" sz="2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zh-CN" altLang="en-US" sz="2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丝竹乐 </a:t>
            </a:r>
            <a:r>
              <a:rPr lang="en-US" altLang="zh-CN" sz="2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sī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zhú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yuè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which means silk and bamboo respectively. </a:t>
            </a:r>
            <a:br>
              <a:rPr lang="en-US" sz="2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a small ensemble that comprise of Chinese stringed (silk) and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 (bamboo) instruments.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000" dirty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started off as a folk ensemble, that first appeared around the</a:t>
            </a:r>
          </a:p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Ming dynasty (1368 – 1644).</a:t>
            </a:r>
          </a:p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000" dirty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Chinese Chamber gradually takes on both traditional and</a:t>
            </a:r>
          </a:p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contemporary repertoires. </a:t>
            </a:r>
          </a:p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000" dirty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6221506" y="5873050"/>
            <a:ext cx="5970494" cy="9232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Listen and watch the performance! 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many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Chinese instruments can you spot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90;p1">
            <a:extLst>
              <a:ext uri="{FF2B5EF4-FFF2-40B4-BE49-F238E27FC236}">
                <a16:creationId xmlns:a16="http://schemas.microsoft.com/office/drawing/2014/main" id="{6224D7B3-9731-0DD5-6A5F-CBC6BA792E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"/>
          <p:cNvSpPr/>
          <p:nvPr/>
        </p:nvSpPr>
        <p:spPr>
          <a:xfrm>
            <a:off x="13575" y="161605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5">
            <a:hlinkClick r:id="rId3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580550" y="2767350"/>
            <a:ext cx="6937800" cy="344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/>
          <p:nvPr/>
        </p:nvSpPr>
        <p:spPr>
          <a:xfrm>
            <a:off x="8778050" y="3382650"/>
            <a:ext cx="23850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Watch the video and answer the questions on the next slide.  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8778050" y="4940529"/>
            <a:ext cx="312860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https://youtu.be/may2s9j4RLk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1419900" y="1463650"/>
            <a:ext cx="6142726" cy="1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434343"/>
                </a:solidFill>
              </a:rPr>
              <a:t>What is the Zodiac?</a:t>
            </a:r>
            <a:endParaRPr b="1" dirty="0">
              <a:solidFill>
                <a:srgbClr val="434343"/>
              </a:solidFill>
            </a:endParaRPr>
          </a:p>
        </p:txBody>
      </p:sp>
      <p:pic>
        <p:nvPicPr>
          <p:cNvPr id="8" name="Google Shape;90;p1">
            <a:extLst>
              <a:ext uri="{FF2B5EF4-FFF2-40B4-BE49-F238E27FC236}">
                <a16:creationId xmlns:a16="http://schemas.microsoft.com/office/drawing/2014/main" id="{2BE69D28-167D-C3FD-065D-A8CA8E84F8A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6;p5">
            <a:extLst>
              <a:ext uri="{FF2B5EF4-FFF2-40B4-BE49-F238E27FC236}">
                <a16:creationId xmlns:a16="http://schemas.microsoft.com/office/drawing/2014/main" id="{189911D2-2DA3-B308-0926-E41A409B09EB}"/>
              </a:ext>
            </a:extLst>
          </p:cNvPr>
          <p:cNvSpPr txBox="1"/>
          <p:nvPr/>
        </p:nvSpPr>
        <p:spPr>
          <a:xfrm>
            <a:off x="1529746" y="6241774"/>
            <a:ext cx="366176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*click on the image to view the video</a:t>
            </a:r>
            <a:endParaRPr sz="16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/>
          <p:nvPr/>
        </p:nvSpPr>
        <p:spPr>
          <a:xfrm>
            <a:off x="13575" y="1616050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6"/>
          <p:cNvSpPr txBox="1">
            <a:spLocks noGrp="1"/>
          </p:cNvSpPr>
          <p:nvPr>
            <p:ph type="body" idx="1"/>
          </p:nvPr>
        </p:nvSpPr>
        <p:spPr>
          <a:xfrm>
            <a:off x="1330050" y="2824675"/>
            <a:ext cx="6712500" cy="32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438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dirty="0"/>
              <a:t>How </a:t>
            </a:r>
            <a:r>
              <a:rPr lang="en-US" sz="2000" dirty="0">
                <a:solidFill>
                  <a:schemeClr val="tx1"/>
                </a:solidFill>
              </a:rPr>
              <a:t>many zodiac </a:t>
            </a:r>
            <a:r>
              <a:rPr lang="en-US" sz="2000" dirty="0"/>
              <a:t>animals are there?</a:t>
            </a:r>
            <a:endParaRPr sz="2000" dirty="0"/>
          </a:p>
          <a:p>
            <a:pPr marL="514350" lvl="0" indent="-438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dirty="0"/>
              <a:t>Which animal came in first in the race?</a:t>
            </a:r>
            <a:endParaRPr sz="2000" dirty="0"/>
          </a:p>
          <a:p>
            <a:pPr marL="514350" lvl="0" indent="-438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dirty="0"/>
              <a:t>How did the first animal win the first place?</a:t>
            </a:r>
            <a:endParaRPr sz="2000" dirty="0"/>
          </a:p>
          <a:p>
            <a:pPr marL="514350" lvl="0" indent="-438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dirty="0"/>
              <a:t>What are the five elements of the Chinese zodiac?</a:t>
            </a:r>
            <a:endParaRPr sz="2000" dirty="0"/>
          </a:p>
          <a:p>
            <a:pPr marL="514350" lvl="0" indent="-438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dirty="0"/>
              <a:t>Which zodiac sign do you and classmates belong to?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500" dirty="0"/>
          </a:p>
        </p:txBody>
      </p:sp>
      <p:sp>
        <p:nvSpPr>
          <p:cNvPr id="138" name="Google Shape;138;p6"/>
          <p:cNvSpPr txBox="1">
            <a:spLocks noGrp="1"/>
          </p:cNvSpPr>
          <p:nvPr>
            <p:ph type="title"/>
          </p:nvPr>
        </p:nvSpPr>
        <p:spPr>
          <a:xfrm>
            <a:off x="1302950" y="1791025"/>
            <a:ext cx="4186500" cy="10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350" b="1" dirty="0">
                <a:solidFill>
                  <a:srgbClr val="434343"/>
                </a:solidFill>
              </a:rPr>
              <a:t>Buzz and Share</a:t>
            </a:r>
            <a:endParaRPr sz="4350" dirty="0">
              <a:solidFill>
                <a:srgbClr val="434343"/>
              </a:solidFill>
            </a:endParaRPr>
          </a:p>
        </p:txBody>
      </p:sp>
      <p:pic>
        <p:nvPicPr>
          <p:cNvPr id="139" name="Google Shape;13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292275" y="950601"/>
            <a:ext cx="3429650" cy="514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0;p1">
            <a:extLst>
              <a:ext uri="{FF2B5EF4-FFF2-40B4-BE49-F238E27FC236}">
                <a16:creationId xmlns:a16="http://schemas.microsoft.com/office/drawing/2014/main" id="{8285F87C-3230-DA17-BD36-89332CFE507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/>
          <p:nvPr/>
        </p:nvSpPr>
        <p:spPr>
          <a:xfrm>
            <a:off x="0" y="1660018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1108149" y="169322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 b="1">
                <a:solidFill>
                  <a:srgbClr val="434343"/>
                </a:solidFill>
              </a:rPr>
              <a:t>MOOD</a:t>
            </a:r>
            <a:endParaRPr sz="4000" b="1">
              <a:solidFill>
                <a:srgbClr val="434343"/>
              </a:solidFill>
            </a:endParaRPr>
          </a:p>
        </p:txBody>
      </p:sp>
      <p:pic>
        <p:nvPicPr>
          <p:cNvPr id="149" name="Google Shape;14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1177650" y="2672275"/>
            <a:ext cx="67125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/>
              <a:t>Feelings and emotions you have at a particular moment. </a:t>
            </a:r>
            <a:endParaRPr sz="2500"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1177650" y="3630075"/>
            <a:ext cx="8017200" cy="17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Sharing time!</a:t>
            </a: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are some music you listen to and how does it make you feel? 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3983872" y="6132000"/>
            <a:ext cx="80172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n-US" sz="1800" dirty="0"/>
              <a:t>*Allow students to share freely</a:t>
            </a:r>
            <a:endParaRPr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2f8fd1cb7_2_17"/>
          <p:cNvSpPr/>
          <p:nvPr/>
        </p:nvSpPr>
        <p:spPr>
          <a:xfrm>
            <a:off x="0" y="1660018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132f8fd1cb7_2_17"/>
          <p:cNvSpPr txBox="1">
            <a:spLocks noGrp="1"/>
          </p:cNvSpPr>
          <p:nvPr>
            <p:ph type="title"/>
          </p:nvPr>
        </p:nvSpPr>
        <p:spPr>
          <a:xfrm>
            <a:off x="1108149" y="169322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 b="1">
                <a:solidFill>
                  <a:srgbClr val="434343"/>
                </a:solidFill>
              </a:rPr>
              <a:t>MOOD</a:t>
            </a:r>
            <a:endParaRPr sz="4000" b="1">
              <a:solidFill>
                <a:srgbClr val="434343"/>
              </a:solidFill>
            </a:endParaRPr>
          </a:p>
        </p:txBody>
      </p:sp>
      <p:pic>
        <p:nvPicPr>
          <p:cNvPr id="159" name="Google Shape;159;g132f8fd1cb7_2_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132f8fd1cb7_2_17"/>
          <p:cNvSpPr txBox="1">
            <a:spLocks noGrp="1"/>
          </p:cNvSpPr>
          <p:nvPr>
            <p:ph type="body" idx="1"/>
          </p:nvPr>
        </p:nvSpPr>
        <p:spPr>
          <a:xfrm>
            <a:off x="1177650" y="2672275"/>
            <a:ext cx="6712500" cy="25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 1. Listening examples 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000"/>
              <a:t> 2. How does the following music make you feel?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/>
          </a:p>
        </p:txBody>
      </p:sp>
      <p:sp>
        <p:nvSpPr>
          <p:cNvPr id="161" name="Google Shape;161;g132f8fd1cb7_2_17"/>
          <p:cNvSpPr txBox="1">
            <a:spLocks noGrp="1"/>
          </p:cNvSpPr>
          <p:nvPr>
            <p:ph type="body" idx="1"/>
          </p:nvPr>
        </p:nvSpPr>
        <p:spPr>
          <a:xfrm>
            <a:off x="1698267" y="4179200"/>
            <a:ext cx="1034788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000" b="1" dirty="0"/>
              <a:t>(a)</a:t>
            </a:r>
            <a:endParaRPr sz="2000"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000" dirty="0"/>
          </a:p>
        </p:txBody>
      </p:sp>
      <p:pic>
        <p:nvPicPr>
          <p:cNvPr id="2" name="river-flows-in-you.mp3" descr="river-flows-in-you.mp3">
            <a:hlinkClick r:id="" action="ppaction://media"/>
            <a:extLst>
              <a:ext uri="{FF2B5EF4-FFF2-40B4-BE49-F238E27FC236}">
                <a16:creationId xmlns:a16="http://schemas.microsoft.com/office/drawing/2014/main" id="{47BE6F9A-9EF4-9A77-F66F-9F28F3E25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09261" y="4910975"/>
            <a:ext cx="812800" cy="812800"/>
          </a:xfrm>
          <a:prstGeom prst="rect">
            <a:avLst/>
          </a:prstGeom>
        </p:spPr>
      </p:pic>
      <p:pic>
        <p:nvPicPr>
          <p:cNvPr id="3" name="les-mis-look-down.mp3" descr="les-mis-look-down.mp3">
            <a:hlinkClick r:id="" action="ppaction://media"/>
            <a:extLst>
              <a:ext uri="{FF2B5EF4-FFF2-40B4-BE49-F238E27FC236}">
                <a16:creationId xmlns:a16="http://schemas.microsoft.com/office/drawing/2014/main" id="{1382E499-4FFC-07B1-203A-0D65D7ADF5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09561" y="4910975"/>
            <a:ext cx="812800" cy="812800"/>
          </a:xfrm>
          <a:prstGeom prst="rect">
            <a:avLst/>
          </a:prstGeom>
        </p:spPr>
      </p:pic>
      <p:pic>
        <p:nvPicPr>
          <p:cNvPr id="4" name="bts-bangtansonyeondan-dynamite-official-mv.mp3" descr="bts-bangtansonyeondan-dynamite-official-mv.mp3">
            <a:hlinkClick r:id="" action="ppaction://media"/>
            <a:extLst>
              <a:ext uri="{FF2B5EF4-FFF2-40B4-BE49-F238E27FC236}">
                <a16:creationId xmlns:a16="http://schemas.microsoft.com/office/drawing/2014/main" id="{55C6C562-16FB-BA58-C31C-0E80A9A4467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10250" y="4910975"/>
            <a:ext cx="812800" cy="812800"/>
          </a:xfrm>
          <a:prstGeom prst="rect">
            <a:avLst/>
          </a:prstGeom>
        </p:spPr>
      </p:pic>
      <p:sp>
        <p:nvSpPr>
          <p:cNvPr id="16" name="Google Shape;161;g132f8fd1cb7_2_17">
            <a:extLst>
              <a:ext uri="{FF2B5EF4-FFF2-40B4-BE49-F238E27FC236}">
                <a16:creationId xmlns:a16="http://schemas.microsoft.com/office/drawing/2014/main" id="{8C102BC5-ECFC-D791-C383-30E77AB14CCC}"/>
              </a:ext>
            </a:extLst>
          </p:cNvPr>
          <p:cNvSpPr txBox="1">
            <a:spLocks/>
          </p:cNvSpPr>
          <p:nvPr/>
        </p:nvSpPr>
        <p:spPr>
          <a:xfrm>
            <a:off x="5308366" y="4179200"/>
            <a:ext cx="1034788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SzPts val="1100"/>
              <a:buFont typeface="Arial"/>
              <a:buNone/>
            </a:pPr>
            <a:r>
              <a:rPr lang="en-US" sz="2000" b="1" dirty="0"/>
              <a:t>(b)</a:t>
            </a:r>
          </a:p>
          <a:p>
            <a:pPr marL="0" indent="0" algn="ctr">
              <a:buSzPts val="1100"/>
              <a:buFont typeface="Arial"/>
              <a:buNone/>
            </a:pPr>
            <a:endParaRPr lang="en-US" sz="2000" dirty="0"/>
          </a:p>
        </p:txBody>
      </p:sp>
      <p:sp>
        <p:nvSpPr>
          <p:cNvPr id="17" name="Google Shape;161;g132f8fd1cb7_2_17">
            <a:extLst>
              <a:ext uri="{FF2B5EF4-FFF2-40B4-BE49-F238E27FC236}">
                <a16:creationId xmlns:a16="http://schemas.microsoft.com/office/drawing/2014/main" id="{09410F4E-EFD5-81C9-33CD-E8C97743EE1E}"/>
              </a:ext>
            </a:extLst>
          </p:cNvPr>
          <p:cNvSpPr txBox="1">
            <a:spLocks/>
          </p:cNvSpPr>
          <p:nvPr/>
        </p:nvSpPr>
        <p:spPr>
          <a:xfrm>
            <a:off x="8621581" y="4179200"/>
            <a:ext cx="1034788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SzPts val="1100"/>
              <a:buFont typeface="Arial"/>
              <a:buNone/>
            </a:pPr>
            <a:r>
              <a:rPr lang="en-US" sz="2000" b="1" dirty="0"/>
              <a:t>(c)</a:t>
            </a:r>
          </a:p>
          <a:p>
            <a:pPr marL="0" indent="0" algn="ctr">
              <a:buSzPts val="1100"/>
              <a:buFont typeface="Arial"/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/>
          <p:nvPr/>
        </p:nvSpPr>
        <p:spPr>
          <a:xfrm>
            <a:off x="0" y="1660018"/>
            <a:ext cx="12192000" cy="5242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1108149" y="169322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 b="1" dirty="0">
                <a:solidFill>
                  <a:srgbClr val="434343"/>
                </a:solidFill>
              </a:rPr>
              <a:t>Music brings you through</a:t>
            </a:r>
            <a:endParaRPr sz="4000" b="1" dirty="0">
              <a:solidFill>
                <a:srgbClr val="434343"/>
              </a:solidFill>
            </a:endParaRPr>
          </a:p>
        </p:txBody>
      </p:sp>
      <p:sp>
        <p:nvSpPr>
          <p:cNvPr id="146" name="Google Shape;146;p23"/>
          <p:cNvSpPr txBox="1">
            <a:spLocks noGrp="1"/>
          </p:cNvSpPr>
          <p:nvPr>
            <p:ph type="body" idx="1"/>
          </p:nvPr>
        </p:nvSpPr>
        <p:spPr>
          <a:xfrm>
            <a:off x="838200" y="2924379"/>
            <a:ext cx="10515600" cy="27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3800" dirty="0"/>
              <a:t>喜. 怒. 哀. 乐</a:t>
            </a:r>
            <a:endParaRPr sz="13800" dirty="0"/>
          </a:p>
        </p:txBody>
      </p:sp>
      <p:sp>
        <p:nvSpPr>
          <p:cNvPr id="147" name="Google Shape;147;p23"/>
          <p:cNvSpPr txBox="1"/>
          <p:nvPr/>
        </p:nvSpPr>
        <p:spPr>
          <a:xfrm>
            <a:off x="1108149" y="5039878"/>
            <a:ext cx="173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Happiness </a:t>
            </a:r>
            <a:endParaRPr dirty="0"/>
          </a:p>
        </p:txBody>
      </p:sp>
      <p:sp>
        <p:nvSpPr>
          <p:cNvPr id="148" name="Google Shape;148;p23"/>
          <p:cNvSpPr txBox="1"/>
          <p:nvPr/>
        </p:nvSpPr>
        <p:spPr>
          <a:xfrm>
            <a:off x="3682149" y="5039878"/>
            <a:ext cx="173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Anger</a:t>
            </a:r>
            <a:endParaRPr dirty="0"/>
          </a:p>
        </p:txBody>
      </p:sp>
      <p:sp>
        <p:nvSpPr>
          <p:cNvPr id="149" name="Google Shape;149;p23"/>
          <p:cNvSpPr txBox="1"/>
          <p:nvPr/>
        </p:nvSpPr>
        <p:spPr>
          <a:xfrm>
            <a:off x="6256149" y="5044082"/>
            <a:ext cx="173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Sadness</a:t>
            </a:r>
            <a:endParaRPr/>
          </a:p>
        </p:txBody>
      </p:sp>
      <p:sp>
        <p:nvSpPr>
          <p:cNvPr id="150" name="Google Shape;150;p23"/>
          <p:cNvSpPr txBox="1"/>
          <p:nvPr/>
        </p:nvSpPr>
        <p:spPr>
          <a:xfrm>
            <a:off x="8830149" y="5044082"/>
            <a:ext cx="173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Joy </a:t>
            </a:r>
            <a:endParaRPr dirty="0"/>
          </a:p>
        </p:txBody>
      </p:sp>
      <p:pic>
        <p:nvPicPr>
          <p:cNvPr id="10" name="Google Shape;90;p1">
            <a:extLst>
              <a:ext uri="{FF2B5EF4-FFF2-40B4-BE49-F238E27FC236}">
                <a16:creationId xmlns:a16="http://schemas.microsoft.com/office/drawing/2014/main" id="{84F9287D-C8DB-2F07-288F-1BFDF5935A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670" y="280859"/>
            <a:ext cx="5022019" cy="5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259F3E-0A40-2FD5-3B5A-A0C8A7BB04EA}"/>
              </a:ext>
            </a:extLst>
          </p:cNvPr>
          <p:cNvSpPr txBox="1"/>
          <p:nvPr/>
        </p:nvSpPr>
        <p:spPr>
          <a:xfrm>
            <a:off x="1108149" y="5686179"/>
            <a:ext cx="97277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Harmony</a:t>
            </a:r>
            <a:r>
              <a:rPr lang="en-SG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Tempo</a:t>
            </a:r>
            <a:r>
              <a:rPr lang="en-SG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Rhythm</a:t>
            </a:r>
            <a:r>
              <a:rPr lang="en-SG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Melody</a:t>
            </a:r>
            <a:r>
              <a:rPr lang="en-SG" sz="24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en-SG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Pitch</a:t>
            </a:r>
            <a:r>
              <a:rPr lang="en-SG" sz="2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a</a:t>
            </a:r>
            <a:r>
              <a:rPr lang="en-SG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ll these elements work together to create a wave of emotions.</a:t>
            </a:r>
          </a:p>
          <a:p>
            <a:endParaRPr lang="en-SG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3F25D40850494EA7BE475F69E77C2C" ma:contentTypeVersion="17" ma:contentTypeDescription="Create a new document." ma:contentTypeScope="" ma:versionID="cf0203bd81a59a1c5e191e9931a48c93">
  <xsd:schema xmlns:xsd="http://www.w3.org/2001/XMLSchema" xmlns:xs="http://www.w3.org/2001/XMLSchema" xmlns:p="http://schemas.microsoft.com/office/2006/metadata/properties" xmlns:ns1="http://schemas.microsoft.com/sharepoint/v3" xmlns:ns2="327dfbad-54f4-4dca-a6f8-ce821ed342d8" xmlns:ns3="66cc8b63-26b7-493d-8974-332be6de2037" targetNamespace="http://schemas.microsoft.com/office/2006/metadata/properties" ma:root="true" ma:fieldsID="93d5d9e60d09885f14e329689c03fa22" ns1:_="" ns2:_="" ns3:_="">
    <xsd:import namespace="http://schemas.microsoft.com/sharepoint/v3"/>
    <xsd:import namespace="327dfbad-54f4-4dca-a6f8-ce821ed342d8"/>
    <xsd:import namespace="66cc8b63-26b7-493d-8974-332be6de203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7dfbad-54f4-4dca-a6f8-ce821ed342d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bc7139b-a34f-412f-8c7f-286e55e33db0}" ma:internalName="TaxCatchAll" ma:showField="CatchAllData" ma:web="327dfbad-54f4-4dca-a6f8-ce821ed342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cc8b63-26b7-493d-8974-332be6de20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2277737-dde7-4920-ae00-6b98054ba1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cc8b63-26b7-493d-8974-332be6de2037">
      <Terms xmlns="http://schemas.microsoft.com/office/infopath/2007/PartnerControls"/>
    </lcf76f155ced4ddcb4097134ff3c332f>
    <PublishingExpirationDate xmlns="http://schemas.microsoft.com/sharepoint/v3" xsi:nil="true"/>
    <PublishingStartDate xmlns="http://schemas.microsoft.com/sharepoint/v3" xsi:nil="true"/>
    <TaxCatchAll xmlns="327dfbad-54f4-4dca-a6f8-ce821ed342d8" xsi:nil="true"/>
  </documentManagement>
</p:properties>
</file>

<file path=customXml/itemProps1.xml><?xml version="1.0" encoding="utf-8"?>
<ds:datastoreItem xmlns:ds="http://schemas.openxmlformats.org/officeDocument/2006/customXml" ds:itemID="{77C4A049-693C-4B86-9C8F-A898846156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27dfbad-54f4-4dca-a6f8-ce821ed342d8"/>
    <ds:schemaRef ds:uri="66cc8b63-26b7-493d-8974-332be6de20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4A27FB-2C39-41A5-B90C-121A03E83C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B6BE72-FBD9-4E54-988C-128831BE1777}">
  <ds:schemaRefs>
    <ds:schemaRef ds:uri="http://schemas.microsoft.com/sharepoint/v3"/>
    <ds:schemaRef ds:uri="327dfbad-54f4-4dca-a6f8-ce821ed342d8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66cc8b63-26b7-493d-8974-332be6de203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1226</Words>
  <Application>Microsoft Office PowerPoint</Application>
  <PresentationFormat>Widescreen</PresentationFormat>
  <Paragraphs>168</Paragraphs>
  <Slides>26</Slides>
  <Notes>26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About the show  The Musical Zodiac</vt:lpstr>
      <vt:lpstr>About the Artist </vt:lpstr>
      <vt:lpstr>What is Chinese chamber music?</vt:lpstr>
      <vt:lpstr>What is the Zodiac?</vt:lpstr>
      <vt:lpstr>Buzz and Share</vt:lpstr>
      <vt:lpstr>MOOD</vt:lpstr>
      <vt:lpstr>MOOD</vt:lpstr>
      <vt:lpstr>Music brings you through</vt:lpstr>
      <vt:lpstr>Harmony is the sound of two or more notes heard simultaneously</vt:lpstr>
      <vt:lpstr>Tempo is the rate or speed of the song  </vt:lpstr>
      <vt:lpstr>Rhythm is music's pattern in time  </vt:lpstr>
      <vt:lpstr>Melody is the tune   </vt:lpstr>
      <vt:lpstr>Pitch is how high or low a note sounds</vt:lpstr>
      <vt:lpstr>Incidental Music   </vt:lpstr>
      <vt:lpstr>Listen and imagine… </vt:lpstr>
      <vt:lpstr>PowerPoint Presentation</vt:lpstr>
      <vt:lpstr>Fun facts! </vt:lpstr>
      <vt:lpstr>Fun facts! </vt:lpstr>
      <vt:lpstr>Fun facts! </vt:lpstr>
      <vt:lpstr>Fun facts! </vt:lpstr>
      <vt:lpstr>Fun facts! </vt:lpstr>
      <vt:lpstr>What is a duologue?</vt:lpstr>
      <vt:lpstr>During the show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Brenda Ong</cp:lastModifiedBy>
  <cp:revision>55</cp:revision>
  <cp:lastPrinted>2022-06-13T15:53:41Z</cp:lastPrinted>
  <dcterms:created xsi:type="dcterms:W3CDTF">2022-05-16T14:48:56Z</dcterms:created>
  <dcterms:modified xsi:type="dcterms:W3CDTF">2022-07-07T04:40:08Z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0x010100533F25D40850494EA7BE475F69E77C2C</vt:lpwstr>
  </property>
  <property fmtid="{D5CDD505-2E9C-101B-9397-08002B2CF9AE}" pid="3" name="MediaServiceImageTags">
    <vt:lpwstr/>
  </property>
</Properties>
</file>